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85" r:id="rId5"/>
    <p:sldId id="310" r:id="rId6"/>
    <p:sldId id="344" r:id="rId7"/>
    <p:sldId id="327" r:id="rId8"/>
    <p:sldId id="347" r:id="rId9"/>
    <p:sldId id="343" r:id="rId10"/>
    <p:sldId id="365" r:id="rId11"/>
    <p:sldId id="346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359" r:id="rId22"/>
    <p:sldId id="360" r:id="rId23"/>
    <p:sldId id="364" r:id="rId24"/>
    <p:sldId id="348" r:id="rId25"/>
    <p:sldId id="341" r:id="rId26"/>
    <p:sldId id="362" r:id="rId27"/>
    <p:sldId id="297" r:id="rId28"/>
  </p:sldIdLst>
  <p:sldSz cx="12192000" cy="6858000"/>
  <p:notesSz cx="6724650" cy="987425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48" userDrawn="1">
          <p15:clr>
            <a:srgbClr val="A4A3A4"/>
          </p15:clr>
        </p15:guide>
        <p15:guide id="2" pos="2664" userDrawn="1">
          <p15:clr>
            <a:srgbClr val="A4A3A4"/>
          </p15:clr>
        </p15:guide>
        <p15:guide id="3" orient="horz" pos="2664" userDrawn="1">
          <p15:clr>
            <a:srgbClr val="A4A3A4"/>
          </p15:clr>
        </p15:guide>
        <p15:guide id="4" orient="horz" pos="3249" userDrawn="1">
          <p15:clr>
            <a:srgbClr val="A4A3A4"/>
          </p15:clr>
        </p15:guide>
        <p15:guide id="5" pos="325" userDrawn="1">
          <p15:clr>
            <a:srgbClr val="A4A3A4"/>
          </p15:clr>
        </p15:guide>
        <p15:guide id="7" orient="horz" pos="981" userDrawn="1">
          <p15:clr>
            <a:srgbClr val="A4A3A4"/>
          </p15:clr>
        </p15:guide>
        <p15:guide id="8" orient="horz" pos="4020" userDrawn="1">
          <p15:clr>
            <a:srgbClr val="A4A3A4"/>
          </p15:clr>
        </p15:guide>
        <p15:guide id="9" orient="horz" pos="3838" userDrawn="1">
          <p15:clr>
            <a:srgbClr val="A4A3A4"/>
          </p15:clr>
        </p15:guide>
        <p15:guide id="10" orient="horz" pos="4133" userDrawn="1">
          <p15:clr>
            <a:srgbClr val="A4A3A4"/>
          </p15:clr>
        </p15:guide>
        <p15:guide id="11" pos="892" userDrawn="1">
          <p15:clr>
            <a:srgbClr val="A4A3A4"/>
          </p15:clr>
        </p15:guide>
        <p15:guide id="12" pos="1073" userDrawn="1">
          <p15:clr>
            <a:srgbClr val="A4A3A4"/>
          </p15:clr>
        </p15:guide>
        <p15:guide id="13" pos="1481" userDrawn="1">
          <p15:clr>
            <a:srgbClr val="A4A3A4"/>
          </p15:clr>
        </p15:guide>
        <p15:guide id="14" pos="1663" userDrawn="1">
          <p15:clr>
            <a:srgbClr val="A4A3A4"/>
          </p15:clr>
        </p15:guide>
        <p15:guide id="15" pos="7401" userDrawn="1">
          <p15:clr>
            <a:srgbClr val="A4A3A4"/>
          </p15:clr>
        </p15:guide>
        <p15:guide id="16" orient="horz" pos="2137" userDrawn="1">
          <p15:clr>
            <a:srgbClr val="A4A3A4"/>
          </p15:clr>
        </p15:guide>
        <p15:guide id="17" orient="horz" pos="459" userDrawn="1">
          <p15:clr>
            <a:srgbClr val="A4A3A4"/>
          </p15:clr>
        </p15:guide>
        <p15:guide id="18" orient="horz" pos="640" userDrawn="1">
          <p15:clr>
            <a:srgbClr val="A4A3A4"/>
          </p15:clr>
        </p15:guide>
        <p15:guide id="19" pos="28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BDC"/>
    <a:srgbClr val="80DDF7"/>
    <a:srgbClr val="00BBEE"/>
    <a:srgbClr val="B7B8B9"/>
    <a:srgbClr val="0088BB"/>
    <a:srgbClr val="6F7171"/>
    <a:srgbClr val="EE1133"/>
    <a:srgbClr val="FCFCFC"/>
    <a:srgbClr val="5598D4"/>
    <a:srgbClr val="5473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5ACC36-10C9-4EA9-8F2E-FF4E82506243}" v="3" dt="2021-08-31T21:12:20.0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82" autoAdjust="0"/>
    <p:restoredTop sz="91977" autoAdjust="0"/>
  </p:normalViewPr>
  <p:slideViewPr>
    <p:cSldViewPr snapToGrid="0">
      <p:cViewPr varScale="1">
        <p:scale>
          <a:sx n="85" d="100"/>
          <a:sy n="85" d="100"/>
        </p:scale>
        <p:origin x="48" y="67"/>
      </p:cViewPr>
      <p:guideLst>
        <p:guide orient="horz" pos="3648"/>
        <p:guide pos="2664"/>
        <p:guide orient="horz" pos="2664"/>
        <p:guide orient="horz" pos="3249"/>
        <p:guide pos="325"/>
        <p:guide orient="horz" pos="981"/>
        <p:guide orient="horz" pos="4020"/>
        <p:guide orient="horz" pos="3838"/>
        <p:guide orient="horz" pos="4133"/>
        <p:guide pos="892"/>
        <p:guide pos="1073"/>
        <p:guide pos="1481"/>
        <p:guide pos="1663"/>
        <p:guide pos="7401"/>
        <p:guide orient="horz" pos="2137"/>
        <p:guide orient="horz" pos="459"/>
        <p:guide orient="horz" pos="640"/>
        <p:guide pos="28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10" Type="http://schemas.openxmlformats.org/officeDocument/2006/relationships/image" Target="../media/image18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8D32CE2-6C64-40A5-9DAB-DD3946A432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4015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20569BD-8C5B-4110-9E60-C359DDF561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09079" y="1"/>
            <a:ext cx="2914015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1733319-4E1B-4F94-A9CB-22FC9A6DC6BE}" type="datetime1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C05E23-8F29-4628-B4F0-7CBCB7658F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14015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933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4015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09079" y="1"/>
            <a:ext cx="2914015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94C8470-F9D1-4B41-99D5-690FD7E347AB}" type="datetime1">
              <a:rPr lang="ru-RU" noProof="0" smtClean="0"/>
              <a:t>23.09.2026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2465" y="4751982"/>
            <a:ext cx="537972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14015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09079" y="9378824"/>
            <a:ext cx="2914015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F4F1A11-BB96-443E-B274-982C61AA7E0D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528962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F4F1A11-BB96-443E-B274-982C61AA7E0D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8707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013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885811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23184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18545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265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9849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6072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5966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591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319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05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690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3286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458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784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36143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4F1A11-BB96-443E-B274-982C61AA7E0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4897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20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597699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21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067107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22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796498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24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58475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E5B50AA-4BAC-4997-B444-E281DECD0DB4}"/>
              </a:ext>
            </a:extLst>
          </p:cNvPr>
          <p:cNvCxnSpPr>
            <a:cxnSpLocks/>
          </p:cNvCxnSpPr>
          <p:nvPr userDrawn="1"/>
        </p:nvCxnSpPr>
        <p:spPr>
          <a:xfrm>
            <a:off x="4579559" y="5744231"/>
            <a:ext cx="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83612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5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9" y="207002"/>
            <a:ext cx="1427162" cy="35719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9855200" y="257175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2E3B1-6DF7-4B29-82F3-D7025B3D8106}" type="slidenum">
              <a:rPr lang="ru-RU" sz="1200" smtClean="0">
                <a:solidFill>
                  <a:srgbClr val="74777B"/>
                </a:solidFill>
              </a:rPr>
              <a:pPr algn="r"/>
              <a:t>‹#›</a:t>
            </a:fld>
            <a:endParaRPr lang="ru-RU" sz="1200" dirty="0">
              <a:solidFill>
                <a:srgbClr val="74777B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76675" y="171450"/>
            <a:ext cx="10515600" cy="923925"/>
          </a:xfrm>
        </p:spPr>
        <p:txBody>
          <a:bodyPr rtlCol="0">
            <a:normAutofit/>
          </a:bodyPr>
          <a:lstStyle/>
          <a:p>
            <a:r>
              <a:rPr lang="ru-RU" sz="2800" b="1" dirty="0" smtClean="0">
                <a:solidFill>
                  <a:srgbClr val="00B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КОМПЛЕКТА ДОКУМЕНТОВ</a:t>
            </a:r>
            <a:endParaRPr lang="ru-RU" sz="2800" b="1" dirty="0">
              <a:solidFill>
                <a:srgbClr val="00BB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81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3583479E-F517-4F8A-9382-5B73D75104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16886" y="0"/>
            <a:ext cx="6175114" cy="6858000"/>
          </a:xfrm>
          <a:custGeom>
            <a:avLst/>
            <a:gdLst>
              <a:gd name="connsiteX0" fmla="*/ 1341004 w 6175114"/>
              <a:gd name="connsiteY0" fmla="*/ 0 h 6858000"/>
              <a:gd name="connsiteX1" fmla="*/ 6175114 w 6175114"/>
              <a:gd name="connsiteY1" fmla="*/ 0 h 6858000"/>
              <a:gd name="connsiteX2" fmla="*/ 6175114 w 6175114"/>
              <a:gd name="connsiteY2" fmla="*/ 1753853 h 6858000"/>
              <a:gd name="connsiteX3" fmla="*/ 5820369 w 6175114"/>
              <a:gd name="connsiteY3" fmla="*/ 2196189 h 6858000"/>
              <a:gd name="connsiteX4" fmla="*/ 3753019 w 6175114"/>
              <a:gd name="connsiteY4" fmla="*/ 1432910 h 6858000"/>
              <a:gd name="connsiteX5" fmla="*/ 2496678 w 6175114"/>
              <a:gd name="connsiteY5" fmla="*/ 2275742 h 6858000"/>
              <a:gd name="connsiteX6" fmla="*/ 4071059 w 6175114"/>
              <a:gd name="connsiteY6" fmla="*/ 3452528 h 6858000"/>
              <a:gd name="connsiteX7" fmla="*/ 5359131 w 6175114"/>
              <a:gd name="connsiteY7" fmla="*/ 3977321 h 6858000"/>
              <a:gd name="connsiteX8" fmla="*/ 6026758 w 6175114"/>
              <a:gd name="connsiteY8" fmla="*/ 4302039 h 6858000"/>
              <a:gd name="connsiteX9" fmla="*/ 6175114 w 6175114"/>
              <a:gd name="connsiteY9" fmla="*/ 4397461 h 6858000"/>
              <a:gd name="connsiteX10" fmla="*/ 6175114 w 6175114"/>
              <a:gd name="connsiteY10" fmla="*/ 6858000 h 6858000"/>
              <a:gd name="connsiteX11" fmla="*/ 4869473 w 6175114"/>
              <a:gd name="connsiteY11" fmla="*/ 6858000 h 6858000"/>
              <a:gd name="connsiteX12" fmla="*/ 4856472 w 6175114"/>
              <a:gd name="connsiteY12" fmla="*/ 6790487 h 6858000"/>
              <a:gd name="connsiteX13" fmla="*/ 3419067 w 6175114"/>
              <a:gd name="connsiteY13" fmla="*/ 5837920 h 6858000"/>
              <a:gd name="connsiteX14" fmla="*/ 2099173 w 6175114"/>
              <a:gd name="connsiteY14" fmla="*/ 5265482 h 6858000"/>
              <a:gd name="connsiteX15" fmla="*/ 0 w 6175114"/>
              <a:gd name="connsiteY15" fmla="*/ 2434764 h 6858000"/>
              <a:gd name="connsiteX16" fmla="*/ 1315163 w 6175114"/>
              <a:gd name="connsiteY16" fmla="*/ 16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175114" h="6858000">
                <a:moveTo>
                  <a:pt x="1341004" y="0"/>
                </a:moveTo>
                <a:lnTo>
                  <a:pt x="6175114" y="0"/>
                </a:lnTo>
                <a:lnTo>
                  <a:pt x="6175114" y="1753853"/>
                </a:lnTo>
                <a:lnTo>
                  <a:pt x="5820369" y="2196189"/>
                </a:lnTo>
                <a:cubicBezTo>
                  <a:pt x="5120645" y="1703218"/>
                  <a:pt x="4405009" y="1432910"/>
                  <a:pt x="3753019" y="1432910"/>
                </a:cubicBezTo>
                <a:cubicBezTo>
                  <a:pt x="2989739" y="1432910"/>
                  <a:pt x="2496678" y="1735039"/>
                  <a:pt x="2496678" y="2275742"/>
                </a:cubicBezTo>
                <a:cubicBezTo>
                  <a:pt x="2496678" y="2880092"/>
                  <a:pt x="3148671" y="3086756"/>
                  <a:pt x="4071059" y="3452528"/>
                </a:cubicBezTo>
                <a:lnTo>
                  <a:pt x="5359131" y="3977321"/>
                </a:lnTo>
                <a:cubicBezTo>
                  <a:pt x="5600645" y="4072737"/>
                  <a:pt x="5823711" y="4180452"/>
                  <a:pt x="6026758" y="4302039"/>
                </a:cubicBezTo>
                <a:lnTo>
                  <a:pt x="6175114" y="4397461"/>
                </a:lnTo>
                <a:lnTo>
                  <a:pt x="6175114" y="6858000"/>
                </a:lnTo>
                <a:lnTo>
                  <a:pt x="4869473" y="6858000"/>
                </a:lnTo>
                <a:lnTo>
                  <a:pt x="4856472" y="6790487"/>
                </a:lnTo>
                <a:cubicBezTo>
                  <a:pt x="4737539" y="6344090"/>
                  <a:pt x="4212235" y="6157971"/>
                  <a:pt x="3419067" y="5837920"/>
                </a:cubicBezTo>
                <a:lnTo>
                  <a:pt x="2099173" y="5265482"/>
                </a:lnTo>
                <a:cubicBezTo>
                  <a:pt x="1001854" y="4836066"/>
                  <a:pt x="0" y="3929589"/>
                  <a:pt x="0" y="2434764"/>
                </a:cubicBezTo>
                <a:cubicBezTo>
                  <a:pt x="0" y="1459726"/>
                  <a:pt x="493110" y="590353"/>
                  <a:pt x="1315163" y="16279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917A6-AC6D-490C-947C-C8BDB0A54B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9456" y="3257550"/>
            <a:ext cx="4203247" cy="743744"/>
          </a:xfrm>
        </p:spPr>
        <p:txBody>
          <a:bodyPr lIns="0" rtlCol="0" anchor="t">
            <a:noAutofit/>
          </a:bodyPr>
          <a:lstStyle>
            <a:lvl1pPr>
              <a:defRPr sz="2800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9456" y="4238625"/>
            <a:ext cx="4203247" cy="1800225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6BF3408D-E369-4A9E-ABF8-0D643DDD2F9A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3048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7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есть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4186" y="2903538"/>
            <a:ext cx="3104198" cy="345475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4141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894" y="2903538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Подзаголовок слайда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42223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9601" y="2903538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4" name="Текст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50305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6CB12E29-CEAA-4595-B65C-5BE0B527CD4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33811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3" name="Текст 18">
            <a:extLst>
              <a:ext uri="{FF2B5EF4-FFF2-40B4-BE49-F238E27FC236}">
                <a16:creationId xmlns:a16="http://schemas.microsoft.com/office/drawing/2014/main" id="{9A5A9E4A-8FA1-4B1A-86F3-162A0ED25FF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3766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4" name="Текст 15">
            <a:extLst>
              <a:ext uri="{FF2B5EF4-FFF2-40B4-BE49-F238E27FC236}">
                <a16:creationId xmlns:a16="http://schemas.microsoft.com/office/drawing/2014/main" id="{1656AF90-4012-4B9E-81A7-2796EE40A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41519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Подзаголовок слайда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id="{E34BCA93-D058-4D61-BAE5-2671E15723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41848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0BE8C5BE-9959-40C7-83C2-546EBFBC141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49226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5FC20880-2D17-4854-A424-DED10A8A8D3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49930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1773003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1 столбц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50921" y="2145859"/>
            <a:ext cx="5042568" cy="345473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50922" y="2491335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4142" y="419184"/>
            <a:ext cx="2362200" cy="1110286"/>
          </a:xfrm>
        </p:spPr>
        <p:txBody>
          <a:bodyPr lIns="0" rtlCol="0" anchor="b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50921" y="3198051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50922" y="3543527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50921" y="5302434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50922" y="5647910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AE158F00-CB9F-4C14-B6F0-47E4F701912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50921" y="4250243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07878182-5985-41C8-B69F-9DB9EC1313F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50922" y="4595719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F8873A5-9160-4B79-B9CB-CBE583030B0E}"/>
              </a:ext>
            </a:extLst>
          </p:cNvPr>
          <p:cNvCxnSpPr>
            <a:cxnSpLocks/>
          </p:cNvCxnSpPr>
          <p:nvPr userDrawn="1"/>
        </p:nvCxnSpPr>
        <p:spPr>
          <a:xfrm>
            <a:off x="3766456" y="-16561"/>
            <a:ext cx="0" cy="6874561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E4D9D5EA-266D-4541-BA3F-22BC31AAB6AA}"/>
              </a:ext>
            </a:extLst>
          </p:cNvPr>
          <p:cNvCxnSpPr/>
          <p:nvPr userDrawn="1"/>
        </p:nvCxnSpPr>
        <p:spPr>
          <a:xfrm>
            <a:off x="-1" y="1676400"/>
            <a:ext cx="1219199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880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изображение и объек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A2B5F8DD-B338-48F8-9DF4-E1A31DFCB5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" y="0"/>
            <a:ext cx="4552333" cy="6858000"/>
          </a:xfrm>
          <a:custGeom>
            <a:avLst/>
            <a:gdLst>
              <a:gd name="connsiteX0" fmla="*/ 0 w 6694955"/>
              <a:gd name="connsiteY0" fmla="*/ 0 h 6858000"/>
              <a:gd name="connsiteX1" fmla="*/ 6694955 w 6694955"/>
              <a:gd name="connsiteY1" fmla="*/ 0 h 6858000"/>
              <a:gd name="connsiteX2" fmla="*/ 2589160 w 6694955"/>
              <a:gd name="connsiteY2" fmla="*/ 6857732 h 6858000"/>
              <a:gd name="connsiteX3" fmla="*/ 0 w 6694955"/>
              <a:gd name="connsiteY3" fmla="*/ 6858000 h 6858000"/>
              <a:gd name="connsiteX0" fmla="*/ 0 w 6694955"/>
              <a:gd name="connsiteY0" fmla="*/ 0 h 6858000"/>
              <a:gd name="connsiteX1" fmla="*/ 6694955 w 6694955"/>
              <a:gd name="connsiteY1" fmla="*/ 0 h 6858000"/>
              <a:gd name="connsiteX2" fmla="*/ 4699817 w 6694955"/>
              <a:gd name="connsiteY2" fmla="*/ 3333135 h 6858000"/>
              <a:gd name="connsiteX3" fmla="*/ 2589160 w 6694955"/>
              <a:gd name="connsiteY3" fmla="*/ 6857732 h 6858000"/>
              <a:gd name="connsiteX4" fmla="*/ 0 w 6694955"/>
              <a:gd name="connsiteY4" fmla="*/ 6858000 h 6858000"/>
              <a:gd name="connsiteX5" fmla="*/ 0 w 6694955"/>
              <a:gd name="connsiteY5" fmla="*/ 0 h 6858000"/>
              <a:gd name="connsiteX0" fmla="*/ 0 w 4699817"/>
              <a:gd name="connsiteY0" fmla="*/ 0 h 6858000"/>
              <a:gd name="connsiteX1" fmla="*/ 4699817 w 4699817"/>
              <a:gd name="connsiteY1" fmla="*/ 3333135 h 6858000"/>
              <a:gd name="connsiteX2" fmla="*/ 2589160 w 4699817"/>
              <a:gd name="connsiteY2" fmla="*/ 6857732 h 6858000"/>
              <a:gd name="connsiteX3" fmla="*/ 0 w 4699817"/>
              <a:gd name="connsiteY3" fmla="*/ 6858000 h 6858000"/>
              <a:gd name="connsiteX4" fmla="*/ 0 w 4699817"/>
              <a:gd name="connsiteY4" fmla="*/ 0 h 6858000"/>
              <a:gd name="connsiteX0" fmla="*/ 0 w 4552333"/>
              <a:gd name="connsiteY0" fmla="*/ 0 h 6858000"/>
              <a:gd name="connsiteX1" fmla="*/ 4552333 w 4552333"/>
              <a:gd name="connsiteY1" fmla="*/ 9832 h 6858000"/>
              <a:gd name="connsiteX2" fmla="*/ 2589160 w 4552333"/>
              <a:gd name="connsiteY2" fmla="*/ 6857732 h 6858000"/>
              <a:gd name="connsiteX3" fmla="*/ 0 w 4552333"/>
              <a:gd name="connsiteY3" fmla="*/ 6858000 h 6858000"/>
              <a:gd name="connsiteX4" fmla="*/ 0 w 4552333"/>
              <a:gd name="connsiteY4" fmla="*/ 0 h 6858000"/>
              <a:gd name="connsiteX0" fmla="*/ 0 w 4552333"/>
              <a:gd name="connsiteY0" fmla="*/ 0 h 6858000"/>
              <a:gd name="connsiteX1" fmla="*/ 4552333 w 4552333"/>
              <a:gd name="connsiteY1" fmla="*/ 9832 h 6858000"/>
              <a:gd name="connsiteX2" fmla="*/ 2225366 w 4552333"/>
              <a:gd name="connsiteY2" fmla="*/ 6857732 h 6858000"/>
              <a:gd name="connsiteX3" fmla="*/ 0 w 4552333"/>
              <a:gd name="connsiteY3" fmla="*/ 6858000 h 6858000"/>
              <a:gd name="connsiteX4" fmla="*/ 0 w 455233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2333" h="6858000">
                <a:moveTo>
                  <a:pt x="0" y="0"/>
                </a:moveTo>
                <a:lnTo>
                  <a:pt x="4552333" y="9832"/>
                </a:lnTo>
                <a:lnTo>
                  <a:pt x="2225366" y="685773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44768" y="2069658"/>
            <a:ext cx="5042568" cy="345476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4768" y="241513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1633" y="690928"/>
            <a:ext cx="4501910" cy="732282"/>
          </a:xfrm>
        </p:spPr>
        <p:txBody>
          <a:bodyPr lIns="0" rtlCol="0" anchor="b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00006" y="3587638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00007" y="393311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98264" y="5105618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98264" y="545109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642735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, изображение и объек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A2B5F8DD-B338-48F8-9DF4-E1A31DFCB5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76252" y="3562351"/>
            <a:ext cx="4133233" cy="3295650"/>
          </a:xfrm>
          <a:custGeom>
            <a:avLst/>
            <a:gdLst>
              <a:gd name="connsiteX0" fmla="*/ 0 w 6694955"/>
              <a:gd name="connsiteY0" fmla="*/ 0 h 6858000"/>
              <a:gd name="connsiteX1" fmla="*/ 6694955 w 6694955"/>
              <a:gd name="connsiteY1" fmla="*/ 0 h 6858000"/>
              <a:gd name="connsiteX2" fmla="*/ 2589160 w 6694955"/>
              <a:gd name="connsiteY2" fmla="*/ 6857732 h 6858000"/>
              <a:gd name="connsiteX3" fmla="*/ 0 w 6694955"/>
              <a:gd name="connsiteY3" fmla="*/ 6858000 h 6858000"/>
              <a:gd name="connsiteX0" fmla="*/ 0 w 6694955"/>
              <a:gd name="connsiteY0" fmla="*/ 0 h 6858000"/>
              <a:gd name="connsiteX1" fmla="*/ 6694955 w 6694955"/>
              <a:gd name="connsiteY1" fmla="*/ 0 h 6858000"/>
              <a:gd name="connsiteX2" fmla="*/ 4699817 w 6694955"/>
              <a:gd name="connsiteY2" fmla="*/ 3333135 h 6858000"/>
              <a:gd name="connsiteX3" fmla="*/ 2589160 w 6694955"/>
              <a:gd name="connsiteY3" fmla="*/ 6857732 h 6858000"/>
              <a:gd name="connsiteX4" fmla="*/ 0 w 6694955"/>
              <a:gd name="connsiteY4" fmla="*/ 6858000 h 6858000"/>
              <a:gd name="connsiteX5" fmla="*/ 0 w 6694955"/>
              <a:gd name="connsiteY5" fmla="*/ 0 h 6858000"/>
              <a:gd name="connsiteX0" fmla="*/ 0 w 4699817"/>
              <a:gd name="connsiteY0" fmla="*/ 0 h 6858000"/>
              <a:gd name="connsiteX1" fmla="*/ 4699817 w 4699817"/>
              <a:gd name="connsiteY1" fmla="*/ 3333135 h 6858000"/>
              <a:gd name="connsiteX2" fmla="*/ 2589160 w 4699817"/>
              <a:gd name="connsiteY2" fmla="*/ 6857732 h 6858000"/>
              <a:gd name="connsiteX3" fmla="*/ 0 w 4699817"/>
              <a:gd name="connsiteY3" fmla="*/ 6858000 h 6858000"/>
              <a:gd name="connsiteX4" fmla="*/ 0 w 4699817"/>
              <a:gd name="connsiteY4" fmla="*/ 0 h 6858000"/>
              <a:gd name="connsiteX0" fmla="*/ 0 w 4552333"/>
              <a:gd name="connsiteY0" fmla="*/ 0 h 6858000"/>
              <a:gd name="connsiteX1" fmla="*/ 4552333 w 4552333"/>
              <a:gd name="connsiteY1" fmla="*/ 9832 h 6858000"/>
              <a:gd name="connsiteX2" fmla="*/ 2589160 w 4552333"/>
              <a:gd name="connsiteY2" fmla="*/ 6857732 h 6858000"/>
              <a:gd name="connsiteX3" fmla="*/ 0 w 4552333"/>
              <a:gd name="connsiteY3" fmla="*/ 6858000 h 6858000"/>
              <a:gd name="connsiteX4" fmla="*/ 0 w 4552333"/>
              <a:gd name="connsiteY4" fmla="*/ 0 h 6858000"/>
              <a:gd name="connsiteX0" fmla="*/ 0 w 4552333"/>
              <a:gd name="connsiteY0" fmla="*/ 0 h 6858000"/>
              <a:gd name="connsiteX1" fmla="*/ 4552333 w 4552333"/>
              <a:gd name="connsiteY1" fmla="*/ 9832 h 6858000"/>
              <a:gd name="connsiteX2" fmla="*/ 2225366 w 4552333"/>
              <a:gd name="connsiteY2" fmla="*/ 6857732 h 6858000"/>
              <a:gd name="connsiteX3" fmla="*/ 0 w 4552333"/>
              <a:gd name="connsiteY3" fmla="*/ 6858000 h 6858000"/>
              <a:gd name="connsiteX4" fmla="*/ 0 w 4552333"/>
              <a:gd name="connsiteY4" fmla="*/ 0 h 6858000"/>
              <a:gd name="connsiteX0" fmla="*/ 0 w 4133233"/>
              <a:gd name="connsiteY0" fmla="*/ 0 h 6858000"/>
              <a:gd name="connsiteX1" fmla="*/ 4133233 w 4133233"/>
              <a:gd name="connsiteY1" fmla="*/ 3524557 h 6858000"/>
              <a:gd name="connsiteX2" fmla="*/ 2225366 w 4133233"/>
              <a:gd name="connsiteY2" fmla="*/ 6857732 h 6858000"/>
              <a:gd name="connsiteX3" fmla="*/ 0 w 4133233"/>
              <a:gd name="connsiteY3" fmla="*/ 6858000 h 6858000"/>
              <a:gd name="connsiteX4" fmla="*/ 0 w 4133233"/>
              <a:gd name="connsiteY4" fmla="*/ 0 h 6858000"/>
              <a:gd name="connsiteX0" fmla="*/ 0 w 4133233"/>
              <a:gd name="connsiteY0" fmla="*/ 0 h 6858000"/>
              <a:gd name="connsiteX1" fmla="*/ 4133233 w 4133233"/>
              <a:gd name="connsiteY1" fmla="*/ 3524557 h 6858000"/>
              <a:gd name="connsiteX2" fmla="*/ 3149291 w 4133233"/>
              <a:gd name="connsiteY2" fmla="*/ 6857732 h 6858000"/>
              <a:gd name="connsiteX3" fmla="*/ 0 w 4133233"/>
              <a:gd name="connsiteY3" fmla="*/ 6858000 h 6858000"/>
              <a:gd name="connsiteX4" fmla="*/ 0 w 4133233"/>
              <a:gd name="connsiteY4" fmla="*/ 0 h 6858000"/>
              <a:gd name="connsiteX0" fmla="*/ 1762125 w 4133233"/>
              <a:gd name="connsiteY0" fmla="*/ 37793 h 3333443"/>
              <a:gd name="connsiteX1" fmla="*/ 4133233 w 4133233"/>
              <a:gd name="connsiteY1" fmla="*/ 0 h 3333443"/>
              <a:gd name="connsiteX2" fmla="*/ 3149291 w 4133233"/>
              <a:gd name="connsiteY2" fmla="*/ 3333175 h 3333443"/>
              <a:gd name="connsiteX3" fmla="*/ 0 w 4133233"/>
              <a:gd name="connsiteY3" fmla="*/ 3333443 h 3333443"/>
              <a:gd name="connsiteX4" fmla="*/ 1762125 w 4133233"/>
              <a:gd name="connsiteY4" fmla="*/ 37793 h 3333443"/>
              <a:gd name="connsiteX0" fmla="*/ 1285875 w 3656983"/>
              <a:gd name="connsiteY0" fmla="*/ 37793 h 3333443"/>
              <a:gd name="connsiteX1" fmla="*/ 3656983 w 3656983"/>
              <a:gd name="connsiteY1" fmla="*/ 0 h 3333443"/>
              <a:gd name="connsiteX2" fmla="*/ 2673041 w 3656983"/>
              <a:gd name="connsiteY2" fmla="*/ 3333175 h 3333443"/>
              <a:gd name="connsiteX3" fmla="*/ 0 w 3656983"/>
              <a:gd name="connsiteY3" fmla="*/ 3333443 h 3333443"/>
              <a:gd name="connsiteX4" fmla="*/ 1285875 w 3656983"/>
              <a:gd name="connsiteY4" fmla="*/ 37793 h 3333443"/>
              <a:gd name="connsiteX0" fmla="*/ 1285875 w 3656983"/>
              <a:gd name="connsiteY0" fmla="*/ 37793 h 3333443"/>
              <a:gd name="connsiteX1" fmla="*/ 3656983 w 3656983"/>
              <a:gd name="connsiteY1" fmla="*/ 0 h 3333443"/>
              <a:gd name="connsiteX2" fmla="*/ 2873066 w 3656983"/>
              <a:gd name="connsiteY2" fmla="*/ 3323650 h 3333443"/>
              <a:gd name="connsiteX3" fmla="*/ 0 w 3656983"/>
              <a:gd name="connsiteY3" fmla="*/ 3333443 h 3333443"/>
              <a:gd name="connsiteX4" fmla="*/ 1285875 w 3656983"/>
              <a:gd name="connsiteY4" fmla="*/ 37793 h 3333443"/>
              <a:gd name="connsiteX0" fmla="*/ 1285875 w 4133233"/>
              <a:gd name="connsiteY0" fmla="*/ 0 h 3295650"/>
              <a:gd name="connsiteX1" fmla="*/ 4133233 w 4133233"/>
              <a:gd name="connsiteY1" fmla="*/ 307 h 3295650"/>
              <a:gd name="connsiteX2" fmla="*/ 2873066 w 4133233"/>
              <a:gd name="connsiteY2" fmla="*/ 3285857 h 3295650"/>
              <a:gd name="connsiteX3" fmla="*/ 0 w 4133233"/>
              <a:gd name="connsiteY3" fmla="*/ 3295650 h 3295650"/>
              <a:gd name="connsiteX4" fmla="*/ 1285875 w 4133233"/>
              <a:gd name="connsiteY4" fmla="*/ 0 h 329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3233" h="3295650">
                <a:moveTo>
                  <a:pt x="1285875" y="0"/>
                </a:moveTo>
                <a:lnTo>
                  <a:pt x="4133233" y="307"/>
                </a:lnTo>
                <a:lnTo>
                  <a:pt x="2873066" y="3285857"/>
                </a:lnTo>
                <a:lnTo>
                  <a:pt x="0" y="3295650"/>
                </a:lnTo>
                <a:lnTo>
                  <a:pt x="1285875" y="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44768" y="2069658"/>
            <a:ext cx="5042568" cy="345476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4768" y="241513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1633" y="690928"/>
            <a:ext cx="4501910" cy="732282"/>
          </a:xfrm>
        </p:spPr>
        <p:txBody>
          <a:bodyPr lIns="0" rtlCol="0" anchor="b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00006" y="3587638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00007" y="393311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98264" y="5105618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98264" y="545109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520587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Рисунок 39">
            <a:extLst>
              <a:ext uri="{FF2B5EF4-FFF2-40B4-BE49-F238E27FC236}">
                <a16:creationId xmlns:a16="http://schemas.microsoft.com/office/drawing/2014/main" id="{F5EB3F05-D570-4C10-88F4-F6BC15CF1F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-12700"/>
            <a:ext cx="7080595" cy="6870700"/>
          </a:xfrm>
          <a:custGeom>
            <a:avLst/>
            <a:gdLst>
              <a:gd name="connsiteX0" fmla="*/ 0 w 7080595"/>
              <a:gd name="connsiteY0" fmla="*/ 0 h 6870700"/>
              <a:gd name="connsiteX1" fmla="*/ 7080595 w 7080595"/>
              <a:gd name="connsiteY1" fmla="*/ 0 h 6870700"/>
              <a:gd name="connsiteX2" fmla="*/ 7080595 w 7080595"/>
              <a:gd name="connsiteY2" fmla="*/ 1883211 h 6870700"/>
              <a:gd name="connsiteX3" fmla="*/ 4515477 w 7080595"/>
              <a:gd name="connsiteY3" fmla="*/ 1883211 h 6870700"/>
              <a:gd name="connsiteX4" fmla="*/ 4515477 w 7080595"/>
              <a:gd name="connsiteY4" fmla="*/ 6870700 h 6870700"/>
              <a:gd name="connsiteX5" fmla="*/ 2269215 w 7080595"/>
              <a:gd name="connsiteY5" fmla="*/ 6870700 h 6870700"/>
              <a:gd name="connsiteX6" fmla="*/ 2269215 w 7080595"/>
              <a:gd name="connsiteY6" fmla="*/ 1883211 h 6870700"/>
              <a:gd name="connsiteX7" fmla="*/ 0 w 7080595"/>
              <a:gd name="connsiteY7" fmla="*/ 1883211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80595" h="6870700">
                <a:moveTo>
                  <a:pt x="0" y="0"/>
                </a:moveTo>
                <a:lnTo>
                  <a:pt x="7080595" y="0"/>
                </a:lnTo>
                <a:lnTo>
                  <a:pt x="7080595" y="1883211"/>
                </a:lnTo>
                <a:lnTo>
                  <a:pt x="4515477" y="1883211"/>
                </a:lnTo>
                <a:lnTo>
                  <a:pt x="4515477" y="6870700"/>
                </a:lnTo>
                <a:lnTo>
                  <a:pt x="2269215" y="6870700"/>
                </a:lnTo>
                <a:lnTo>
                  <a:pt x="2269215" y="1883211"/>
                </a:lnTo>
                <a:lnTo>
                  <a:pt x="0" y="188321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FEA6F9E-1C21-4644-8E2A-AD5673EEAD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3799" y="2318657"/>
            <a:ext cx="4203247" cy="1440996"/>
          </a:xfrm>
        </p:spPr>
        <p:txBody>
          <a:bodyPr lIns="0" rtlCol="0" anchor="b">
            <a:noAutofit/>
          </a:bodyPr>
          <a:lstStyle>
            <a:lvl1pPr>
              <a:defRPr sz="2800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7C1D1C8A-E829-4284-AB95-2DD0C7BAA4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43799" y="4147457"/>
            <a:ext cx="4203247" cy="1532165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CC539CF-E024-420D-BFED-5F2212DA8CE3}"/>
              </a:ext>
            </a:extLst>
          </p:cNvPr>
          <p:cNvCxnSpPr>
            <a:cxnSpLocks/>
          </p:cNvCxnSpPr>
          <p:nvPr userDrawn="1"/>
        </p:nvCxnSpPr>
        <p:spPr>
          <a:xfrm>
            <a:off x="-1" y="4376058"/>
            <a:ext cx="70539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09738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7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AA5404BE-7C49-4381-8FC0-95A496CFB4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9B922914-E333-400C-A083-27A44BE79C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50085" y="4546575"/>
            <a:ext cx="1500624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M</a:t>
            </a:r>
          </a:p>
        </p:txBody>
      </p:sp>
      <p:sp>
        <p:nvSpPr>
          <p:cNvPr id="34" name="Текст 8">
            <a:extLst>
              <a:ext uri="{FF2B5EF4-FFF2-40B4-BE49-F238E27FC236}">
                <a16:creationId xmlns:a16="http://schemas.microsoft.com/office/drawing/2014/main" id="{486A9052-3614-4622-A421-1D20E5B311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77374" y="275039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E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F3ADE3E-3D48-4C5D-9FE4-2D7A263158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380" y="903514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 dirty="0"/>
              <a:t>S</a:t>
            </a:r>
          </a:p>
        </p:txBody>
      </p:sp>
      <p:sp>
        <p:nvSpPr>
          <p:cNvPr id="33" name="Текст 8">
            <a:extLst>
              <a:ext uri="{FF2B5EF4-FFF2-40B4-BE49-F238E27FC236}">
                <a16:creationId xmlns:a16="http://schemas.microsoft.com/office/drawing/2014/main" id="{9B49215A-DBBC-4C0F-A6A8-DFB2D54643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77374" y="89707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T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8BB770-F6A6-44A3-BCE1-BCCCC1E81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06143" y="5201920"/>
            <a:ext cx="5747657" cy="992505"/>
          </a:xfrm>
        </p:spPr>
        <p:txBody>
          <a:bodyPr rtlCol="0" anchor="ctr">
            <a:normAutofit/>
          </a:bodyPr>
          <a:lstStyle>
            <a:lvl1pPr>
              <a:defRPr sz="4800" cap="all" baseline="0"/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3" name="Графический объект 8">
            <a:extLst>
              <a:ext uri="{FF2B5EF4-FFF2-40B4-BE49-F238E27FC236}">
                <a16:creationId xmlns:a16="http://schemas.microsoft.com/office/drawing/2014/main" id="{A6A04B8C-D941-483E-B669-7436C535CE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65384" y="1857932"/>
            <a:ext cx="922101" cy="2445893"/>
          </a:xfrm>
          <a:custGeom>
            <a:avLst/>
            <a:gdLst>
              <a:gd name="connsiteX0" fmla="*/ 922101 w 922101"/>
              <a:gd name="connsiteY0" fmla="*/ 2615575 h 2615575"/>
              <a:gd name="connsiteX1" fmla="*/ 922101 w 922101"/>
              <a:gd name="connsiteY1" fmla="*/ 1134894 h 2615575"/>
              <a:gd name="connsiteX2" fmla="*/ 922101 w 922101"/>
              <a:gd name="connsiteY2" fmla="*/ 0 h 2615575"/>
              <a:gd name="connsiteX3" fmla="*/ 0 w 922101"/>
              <a:gd name="connsiteY3" fmla="*/ 0 h 2615575"/>
              <a:gd name="connsiteX0" fmla="*/ 922101 w 922101"/>
              <a:gd name="connsiteY0" fmla="*/ 2332208 h 2332208"/>
              <a:gd name="connsiteX1" fmla="*/ 922101 w 922101"/>
              <a:gd name="connsiteY1" fmla="*/ 1134894 h 2332208"/>
              <a:gd name="connsiteX2" fmla="*/ 922101 w 922101"/>
              <a:gd name="connsiteY2" fmla="*/ 0 h 2332208"/>
              <a:gd name="connsiteX3" fmla="*/ 0 w 922101"/>
              <a:gd name="connsiteY3" fmla="*/ 0 h 233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01" h="2332208">
                <a:moveTo>
                  <a:pt x="922101" y="2332208"/>
                </a:moveTo>
                <a:lnTo>
                  <a:pt x="922101" y="1134894"/>
                </a:lnTo>
                <a:lnTo>
                  <a:pt x="922101" y="0"/>
                </a:lnTo>
                <a:lnTo>
                  <a:pt x="0" y="0"/>
                </a:lnTo>
              </a:path>
            </a:pathLst>
          </a:custGeom>
          <a:noFill/>
          <a:ln w="19050" cap="flat">
            <a:solidFill>
              <a:srgbClr val="C3EF0C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 8">
            <a:extLst>
              <a:ext uri="{FF2B5EF4-FFF2-40B4-BE49-F238E27FC236}">
                <a16:creationId xmlns:a16="http://schemas.microsoft.com/office/drawing/2014/main" id="{7A6DC6C6-E9EB-405C-A68E-EE8EEBBCA39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45311" y="1857400"/>
            <a:ext cx="691575" cy="8866"/>
          </a:xfrm>
          <a:custGeom>
            <a:avLst/>
            <a:gdLst>
              <a:gd name="connsiteX0" fmla="*/ 691576 w 691575"/>
              <a:gd name="connsiteY0" fmla="*/ 0 h 8866"/>
              <a:gd name="connsiteX1" fmla="*/ 0 w 691575"/>
              <a:gd name="connsiteY1" fmla="*/ 0 h 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1575" h="8866">
                <a:moveTo>
                  <a:pt x="691576" y="0"/>
                </a:moveTo>
                <a:lnTo>
                  <a:pt x="0" y="0"/>
                </a:lnTo>
              </a:path>
            </a:pathLst>
          </a:custGeom>
          <a:ln w="19050" cap="flat">
            <a:solidFill>
              <a:srgbClr val="C3EF0C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" name="Графический объект 8">
            <a:extLst>
              <a:ext uri="{FF2B5EF4-FFF2-40B4-BE49-F238E27FC236}">
                <a16:creationId xmlns:a16="http://schemas.microsoft.com/office/drawing/2014/main" id="{028B5C16-2909-487D-BE4D-A794F3BA7A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65384" y="1857931"/>
            <a:ext cx="922101" cy="2573623"/>
          </a:xfrm>
          <a:custGeom>
            <a:avLst/>
            <a:gdLst>
              <a:gd name="connsiteX0" fmla="*/ 922101 w 922101"/>
              <a:gd name="connsiteY0" fmla="*/ 2615575 h 2615575"/>
              <a:gd name="connsiteX1" fmla="*/ 922101 w 922101"/>
              <a:gd name="connsiteY1" fmla="*/ 1134894 h 2615575"/>
              <a:gd name="connsiteX2" fmla="*/ 922101 w 922101"/>
              <a:gd name="connsiteY2" fmla="*/ 0 h 2615575"/>
              <a:gd name="connsiteX3" fmla="*/ 0 w 922101"/>
              <a:gd name="connsiteY3" fmla="*/ 0 h 2615575"/>
              <a:gd name="connsiteX0" fmla="*/ 922101 w 922101"/>
              <a:gd name="connsiteY0" fmla="*/ 2332208 h 2332208"/>
              <a:gd name="connsiteX1" fmla="*/ 922101 w 922101"/>
              <a:gd name="connsiteY1" fmla="*/ 1134894 h 2332208"/>
              <a:gd name="connsiteX2" fmla="*/ 922101 w 922101"/>
              <a:gd name="connsiteY2" fmla="*/ 0 h 2332208"/>
              <a:gd name="connsiteX3" fmla="*/ 0 w 922101"/>
              <a:gd name="connsiteY3" fmla="*/ 0 h 233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01" h="2332208">
                <a:moveTo>
                  <a:pt x="922101" y="2332208"/>
                </a:moveTo>
                <a:lnTo>
                  <a:pt x="922101" y="1134894"/>
                </a:lnTo>
                <a:lnTo>
                  <a:pt x="922101" y="0"/>
                </a:lnTo>
                <a:lnTo>
                  <a:pt x="0" y="0"/>
                </a:lnTo>
              </a:path>
            </a:pathLst>
          </a:custGeom>
          <a:noFill/>
          <a:ln w="19050" cap="flat">
            <a:solidFill>
              <a:srgbClr val="C3EF0C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54416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 userDrawn="1">
          <p15:clr>
            <a:srgbClr val="FBAE40"/>
          </p15:clr>
        </p15:guide>
        <p15:guide id="2" orient="horz" pos="1584" userDrawn="1">
          <p15:clr>
            <a:srgbClr val="FBAE40"/>
          </p15:clr>
        </p15:guide>
        <p15:guide id="3" orient="horz" pos="271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объекта с заголов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29EDF1B-BFF2-495C-B3B8-4EE6F48140F0}"/>
              </a:ext>
            </a:extLst>
          </p:cNvPr>
          <p:cNvSpPr/>
          <p:nvPr userDrawn="1"/>
        </p:nvSpPr>
        <p:spPr>
          <a:xfrm>
            <a:off x="8412200" y="3195400"/>
            <a:ext cx="2941600" cy="508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9F2809-C0D4-4624-9BF4-7A5A02FC6504}"/>
              </a:ext>
            </a:extLst>
          </p:cNvPr>
          <p:cNvSpPr/>
          <p:nvPr userDrawn="1"/>
        </p:nvSpPr>
        <p:spPr>
          <a:xfrm>
            <a:off x="1034142" y="3195400"/>
            <a:ext cx="2941600" cy="508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A38AFF1-A7FF-4F75-9E57-C1827806B34E}"/>
              </a:ext>
            </a:extLst>
          </p:cNvPr>
          <p:cNvSpPr/>
          <p:nvPr userDrawn="1"/>
        </p:nvSpPr>
        <p:spPr>
          <a:xfrm>
            <a:off x="4706975" y="3195400"/>
            <a:ext cx="2941600" cy="508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34142" y="3266159"/>
            <a:ext cx="2941600" cy="360000"/>
          </a:xfr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Заголовок 1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34142" y="4117103"/>
            <a:ext cx="2941600" cy="1141882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AA3FE14-6E13-47C9-A512-83A96F3D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D83A9ED-5F19-4646-ADCE-C829C97154DC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8">
            <a:extLst>
              <a:ext uri="{FF2B5EF4-FFF2-40B4-BE49-F238E27FC236}">
                <a16:creationId xmlns:a16="http://schemas.microsoft.com/office/drawing/2014/main" id="{6187F4BE-3AD3-4857-B0A9-A9285E52D81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706975" y="3266159"/>
            <a:ext cx="2941600" cy="360000"/>
          </a:xfr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Заголовок 2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5F81158B-DA52-484D-8105-92B77E4DC46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06975" y="4117103"/>
            <a:ext cx="2941600" cy="1141882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9AFDDE4E-007E-431B-937C-1B26959515F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412200" y="3266159"/>
            <a:ext cx="2941600" cy="360000"/>
          </a:xfr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Заголовок 3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3B096111-A95B-402E-B431-43D852C9E2A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412200" y="4117103"/>
            <a:ext cx="2941600" cy="1141882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8" name="Дата 2">
            <a:extLst>
              <a:ext uri="{FF2B5EF4-FFF2-40B4-BE49-F238E27FC236}">
                <a16:creationId xmlns:a16="http://schemas.microsoft.com/office/drawing/2014/main" id="{7EDA1598-95B9-4907-B9B9-46A0B9ACC8D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19" name="Нижний колонтитул 3">
            <a:extLst>
              <a:ext uri="{FF2B5EF4-FFF2-40B4-BE49-F238E27FC236}">
                <a16:creationId xmlns:a16="http://schemas.microsoft.com/office/drawing/2014/main" id="{63AF9C34-CC92-4EDC-9D5F-1FABCEB8740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20" name="Номер слайда 4">
            <a:extLst>
              <a:ext uri="{FF2B5EF4-FFF2-40B4-BE49-F238E27FC236}">
                <a16:creationId xmlns:a16="http://schemas.microsoft.com/office/drawing/2014/main" id="{EAEA54FD-376F-4285-9684-F9DFDE0B472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9036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1FBFD526-F385-422D-A7A7-BCE72D8141B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0" y="3"/>
            <a:ext cx="5288281" cy="6857999"/>
          </a:xfrm>
          <a:custGeom>
            <a:avLst/>
            <a:gdLst>
              <a:gd name="connsiteX0" fmla="*/ 0 w 5288281"/>
              <a:gd name="connsiteY0" fmla="*/ 0 h 6857999"/>
              <a:gd name="connsiteX1" fmla="*/ 1707378 w 5288281"/>
              <a:gd name="connsiteY1" fmla="*/ 0 h 6857999"/>
              <a:gd name="connsiteX2" fmla="*/ 1707378 w 5288281"/>
              <a:gd name="connsiteY2" fmla="*/ 1511096 h 6857999"/>
              <a:gd name="connsiteX3" fmla="*/ 5288281 w 5288281"/>
              <a:gd name="connsiteY3" fmla="*/ 1511096 h 6857999"/>
              <a:gd name="connsiteX4" fmla="*/ 5288281 w 5288281"/>
              <a:gd name="connsiteY4" fmla="*/ 3253159 h 6857999"/>
              <a:gd name="connsiteX5" fmla="*/ 1707378 w 5288281"/>
              <a:gd name="connsiteY5" fmla="*/ 3253159 h 6857999"/>
              <a:gd name="connsiteX6" fmla="*/ 1707378 w 5288281"/>
              <a:gd name="connsiteY6" fmla="*/ 5115860 h 6857999"/>
              <a:gd name="connsiteX7" fmla="*/ 5272034 w 5288281"/>
              <a:gd name="connsiteY7" fmla="*/ 5115860 h 6857999"/>
              <a:gd name="connsiteX8" fmla="*/ 5272034 w 5288281"/>
              <a:gd name="connsiteY8" fmla="*/ 6857999 h 6857999"/>
              <a:gd name="connsiteX9" fmla="*/ 0 w 5288281"/>
              <a:gd name="connsiteY9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88281" h="6857999">
                <a:moveTo>
                  <a:pt x="0" y="0"/>
                </a:moveTo>
                <a:lnTo>
                  <a:pt x="1707378" y="0"/>
                </a:lnTo>
                <a:lnTo>
                  <a:pt x="1707378" y="1511096"/>
                </a:lnTo>
                <a:lnTo>
                  <a:pt x="5288281" y="1511096"/>
                </a:lnTo>
                <a:lnTo>
                  <a:pt x="5288281" y="3253159"/>
                </a:lnTo>
                <a:lnTo>
                  <a:pt x="1707378" y="3253159"/>
                </a:lnTo>
                <a:lnTo>
                  <a:pt x="1707378" y="5115860"/>
                </a:lnTo>
                <a:lnTo>
                  <a:pt x="5272034" y="5115860"/>
                </a:lnTo>
                <a:lnTo>
                  <a:pt x="5272034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B2DB8B03-EE62-48FF-8583-59DFBBEDA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3720" y="1419438"/>
            <a:ext cx="4450080" cy="924808"/>
          </a:xfrm>
        </p:spPr>
        <p:txBody>
          <a:bodyPr lIns="0" rtlCol="0" anchor="t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3" name="Текст 8">
            <a:extLst>
              <a:ext uri="{FF2B5EF4-FFF2-40B4-BE49-F238E27FC236}">
                <a16:creationId xmlns:a16="http://schemas.microsoft.com/office/drawing/2014/main" id="{EAF98237-032C-4FA5-B76D-C29FB5F6FF7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66082" y="3009550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4" name="Текст 8">
            <a:extLst>
              <a:ext uri="{FF2B5EF4-FFF2-40B4-BE49-F238E27FC236}">
                <a16:creationId xmlns:a16="http://schemas.microsoft.com/office/drawing/2014/main" id="{44353DAE-0553-4AB4-8929-C4F0C1424E1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66082" y="4017086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9651CB4B-B007-4E99-9371-20279E8FF7B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66082" y="4957948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6" name="Текст 8">
            <a:extLst>
              <a:ext uri="{FF2B5EF4-FFF2-40B4-BE49-F238E27FC236}">
                <a16:creationId xmlns:a16="http://schemas.microsoft.com/office/drawing/2014/main" id="{C0437717-0C1B-4589-AEF7-D8E934F4119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903720" y="2816574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 dirty="0"/>
              <a:t>#</a:t>
            </a:r>
          </a:p>
        </p:txBody>
      </p:sp>
      <p:sp>
        <p:nvSpPr>
          <p:cNvPr id="39" name="Текст 8">
            <a:extLst>
              <a:ext uri="{FF2B5EF4-FFF2-40B4-BE49-F238E27FC236}">
                <a16:creationId xmlns:a16="http://schemas.microsoft.com/office/drawing/2014/main" id="{BE01B6B4-5A67-4429-A312-A531EC3BF42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903720" y="3805802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#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1673722D-82CF-4D94-9D83-D95A8DE5AC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03721" y="4795030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#</a:t>
            </a:r>
          </a:p>
        </p:txBody>
      </p:sp>
      <p:sp>
        <p:nvSpPr>
          <p:cNvPr id="41" name="Текст 18">
            <a:extLst>
              <a:ext uri="{FF2B5EF4-FFF2-40B4-BE49-F238E27FC236}">
                <a16:creationId xmlns:a16="http://schemas.microsoft.com/office/drawing/2014/main" id="{05767D4F-E20C-4F37-B411-A7F221B6A85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29106" y="3074238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2" name="Текст 18">
            <a:extLst>
              <a:ext uri="{FF2B5EF4-FFF2-40B4-BE49-F238E27FC236}">
                <a16:creationId xmlns:a16="http://schemas.microsoft.com/office/drawing/2014/main" id="{BB90A96A-A614-41C0-9759-F6C15AE6806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29106" y="4074889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3" name="Текст 18">
            <a:extLst>
              <a:ext uri="{FF2B5EF4-FFF2-40B4-BE49-F238E27FC236}">
                <a16:creationId xmlns:a16="http://schemas.microsoft.com/office/drawing/2014/main" id="{983AE7FC-57B1-4AB3-8EAA-A85904DBBE9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629106" y="5016921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Дата 1">
            <a:extLst>
              <a:ext uri="{FF2B5EF4-FFF2-40B4-BE49-F238E27FC236}">
                <a16:creationId xmlns:a16="http://schemas.microsoft.com/office/drawing/2014/main" id="{8AECD175-60EB-459F-BA4C-8E4DE7BC0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16" name="Нижний колонтитул 2">
            <a:extLst>
              <a:ext uri="{FF2B5EF4-FFF2-40B4-BE49-F238E27FC236}">
                <a16:creationId xmlns:a16="http://schemas.microsoft.com/office/drawing/2014/main" id="{2180FF4C-4A98-4E30-B414-026CEECA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7" name="Номер слайда 7">
            <a:extLst>
              <a:ext uri="{FF2B5EF4-FFF2-40B4-BE49-F238E27FC236}">
                <a16:creationId xmlns:a16="http://schemas.microsoft.com/office/drawing/2014/main" id="{9498BBC0-E864-44E0-8C60-D13DC062B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1290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с заголов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F24F48E-4E21-421F-A044-1D5C607BF74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3429000"/>
            <a:ext cx="4114797" cy="2747962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  <a:lvl2pPr marL="457200" indent="0">
              <a:lnSpc>
                <a:spcPct val="150000"/>
              </a:lnSpc>
              <a:buNone/>
              <a:defRPr sz="1200"/>
            </a:lvl2pPr>
            <a:lvl3pPr marL="914400" indent="0">
              <a:lnSpc>
                <a:spcPct val="150000"/>
              </a:lnSpc>
              <a:buNone/>
              <a:defRPr sz="1200"/>
            </a:lvl3pPr>
            <a:lvl4pPr marL="1371600" indent="0">
              <a:lnSpc>
                <a:spcPct val="150000"/>
              </a:lnSpc>
              <a:buNone/>
              <a:defRPr sz="1200"/>
            </a:lvl4pPr>
            <a:lvl5pPr marL="1828800" indent="0">
              <a:lnSpc>
                <a:spcPct val="150000"/>
              </a:lnSpc>
              <a:buNone/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C70E23-CF91-4792-9B98-182E6804BBC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39003" y="3429000"/>
            <a:ext cx="4114797" cy="2747962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  <a:lvl2pPr marL="457200" indent="0">
              <a:lnSpc>
                <a:spcPct val="150000"/>
              </a:lnSpc>
              <a:buNone/>
              <a:defRPr sz="1200"/>
            </a:lvl2pPr>
            <a:lvl3pPr marL="914400" indent="0">
              <a:lnSpc>
                <a:spcPct val="150000"/>
              </a:lnSpc>
              <a:buNone/>
              <a:defRPr sz="1200"/>
            </a:lvl3pPr>
            <a:lvl4pPr marL="1371600" indent="0">
              <a:lnSpc>
                <a:spcPct val="150000"/>
              </a:lnSpc>
              <a:buNone/>
              <a:defRPr sz="1200"/>
            </a:lvl4pPr>
            <a:lvl5pPr marL="1828800" indent="0">
              <a:lnSpc>
                <a:spcPct val="150000"/>
              </a:lnSpc>
              <a:buNone/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5A2875-2896-4182-BA30-FB502AC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72769E-89D2-4868-B2CF-A0759A62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77500" y="6356350"/>
            <a:ext cx="876300" cy="365125"/>
          </a:xfrm>
        </p:spPr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0011F19-A2C9-4F67-A7F1-592B85FF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7C8CFDC-095C-4312-A01D-7430D1FEAA6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603500"/>
            <a:ext cx="0" cy="42545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DE385DE-9334-4CED-AD7E-F63A320B0512}"/>
              </a:ext>
            </a:extLst>
          </p:cNvPr>
          <p:cNvSpPr/>
          <p:nvPr userDrawn="1"/>
        </p:nvSpPr>
        <p:spPr>
          <a:xfrm>
            <a:off x="0" y="2324100"/>
            <a:ext cx="12192000" cy="633411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211839B3-0E6A-4750-8862-3A55B0FEF98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1" y="2413000"/>
            <a:ext cx="4114795" cy="49371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E72DA832-BD58-447B-A20E-EA3A7F4EAFF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239003" y="2413000"/>
            <a:ext cx="4114797" cy="49371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Нижний колонтитул 7">
            <a:extLst>
              <a:ext uri="{FF2B5EF4-FFF2-40B4-BE49-F238E27FC236}">
                <a16:creationId xmlns:a16="http://schemas.microsoft.com/office/drawing/2014/main" id="{64EBCEB5-BD23-4BD0-BB31-DF6A631D5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2" y="6356350"/>
            <a:ext cx="3038469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348445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сштабиро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7335" y="1822008"/>
            <a:ext cx="3295186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57335" y="2167484"/>
            <a:ext cx="3294437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80795" y="3339988"/>
            <a:ext cx="3295186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80795" y="3685464"/>
            <a:ext cx="3294437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1710" y="4857968"/>
            <a:ext cx="3295186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31710" y="5203444"/>
            <a:ext cx="3294437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cxnSp>
        <p:nvCxnSpPr>
          <p:cNvPr id="7" name="Прямая со стрелкой 6">
            <a:extLst>
              <a:ext uri="{FF2B5EF4-FFF2-40B4-BE49-F238E27FC236}">
                <a16:creationId xmlns:a16="http://schemas.microsoft.com/office/drawing/2014/main" id="{274844B5-3E4A-4209-AD6C-31EB9B57D62E}"/>
              </a:ext>
            </a:extLst>
          </p:cNvPr>
          <p:cNvCxnSpPr>
            <a:cxnSpLocks/>
          </p:cNvCxnSpPr>
          <p:nvPr userDrawn="1"/>
        </p:nvCxnSpPr>
        <p:spPr>
          <a:xfrm flipV="1">
            <a:off x="4369950" y="805543"/>
            <a:ext cx="3648352" cy="6052189"/>
          </a:xfrm>
          <a:prstGeom prst="straightConnector1">
            <a:avLst/>
          </a:prstGeom>
          <a:ln w="1905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519057B-4248-4880-A89E-5DCBBB157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319657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76011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B7A5A-4225-417D-92C6-1C9A16E37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24F48E-4E21-421F-A044-1D5C607BF74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C70E23-CF91-4792-9B98-182E6804BBC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5A2875-2896-4182-BA30-FB502AC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9BA8EE-BF3B-4E61-9241-4BC605B3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72769E-89D2-4868-B2CF-A0759A62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340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611C53D-85FC-41D8-9A69-F4734072C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4142" y="2046288"/>
            <a:ext cx="5544458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7446CE-03E2-409B-B8EF-7C188C1E68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34142" y="3162300"/>
            <a:ext cx="5544458" cy="3027362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F4FC59-2ADF-4A3F-BBF9-07FF022209A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240588" y="2046288"/>
            <a:ext cx="41148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47F889E-7C42-4396-AEE8-7B337AFAF1E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240588" y="3162300"/>
            <a:ext cx="4114800" cy="3027362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3D57D1-26E8-4CE2-AAA6-482AA55FC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24918E-7FEA-4406-B5C4-9CA22363D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015B8D0-7EB3-42DC-AD4D-51B34268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F7DCBA-487E-4B33-BB90-0DADF952C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319657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679E440-088D-4C5E-AE96-53292A60A147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251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142" y="1850572"/>
            <a:ext cx="10134601" cy="409302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A22921-D059-426E-8623-0C4322D58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16206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— 4 ввер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>
            <a:extLst>
              <a:ext uri="{FF2B5EF4-FFF2-40B4-BE49-F238E27FC236}">
                <a16:creationId xmlns:a16="http://schemas.microsoft.com/office/drawing/2014/main" id="{C7B19AA7-3B63-43B8-BE54-6F7F01B262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4817" y="2233881"/>
            <a:ext cx="3387182" cy="2390238"/>
          </a:xfrm>
          <a:custGeom>
            <a:avLst/>
            <a:gdLst>
              <a:gd name="connsiteX0" fmla="*/ 1033243 w 3387182"/>
              <a:gd name="connsiteY0" fmla="*/ 0 h 2390238"/>
              <a:gd name="connsiteX1" fmla="*/ 3387182 w 3387182"/>
              <a:gd name="connsiteY1" fmla="*/ 0 h 2390238"/>
              <a:gd name="connsiteX2" fmla="*/ 3378264 w 3387182"/>
              <a:gd name="connsiteY2" fmla="*/ 2390238 h 2390238"/>
              <a:gd name="connsiteX3" fmla="*/ 0 w 3387182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7182" h="2390238">
                <a:moveTo>
                  <a:pt x="1033243" y="0"/>
                </a:moveTo>
                <a:lnTo>
                  <a:pt x="3387182" y="0"/>
                </a:lnTo>
                <a:lnTo>
                  <a:pt x="3378264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1B55057A-5AE4-4EAE-8E1E-189462BF31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90016" y="2233881"/>
            <a:ext cx="3917851" cy="2390238"/>
          </a:xfrm>
          <a:custGeom>
            <a:avLst/>
            <a:gdLst>
              <a:gd name="connsiteX0" fmla="*/ 1033243 w 3917851"/>
              <a:gd name="connsiteY0" fmla="*/ 0 h 2390238"/>
              <a:gd name="connsiteX1" fmla="*/ 3917851 w 3917851"/>
              <a:gd name="connsiteY1" fmla="*/ 0 h 2390238"/>
              <a:gd name="connsiteX2" fmla="*/ 2884608 w 3917851"/>
              <a:gd name="connsiteY2" fmla="*/ 2390238 h 2390238"/>
              <a:gd name="connsiteX3" fmla="*/ 0 w 3917851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851" h="2390238">
                <a:moveTo>
                  <a:pt x="1033243" y="0"/>
                </a:moveTo>
                <a:lnTo>
                  <a:pt x="3917851" y="0"/>
                </a:lnTo>
                <a:lnTo>
                  <a:pt x="2884608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A4433358-37F4-4631-87BD-71A4E90A4C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75215" y="2233881"/>
            <a:ext cx="3917851" cy="2390238"/>
          </a:xfrm>
          <a:custGeom>
            <a:avLst/>
            <a:gdLst>
              <a:gd name="connsiteX0" fmla="*/ 1033243 w 3917851"/>
              <a:gd name="connsiteY0" fmla="*/ 0 h 2390238"/>
              <a:gd name="connsiteX1" fmla="*/ 3917851 w 3917851"/>
              <a:gd name="connsiteY1" fmla="*/ 0 h 2390238"/>
              <a:gd name="connsiteX2" fmla="*/ 2884608 w 3917851"/>
              <a:gd name="connsiteY2" fmla="*/ 2390238 h 2390238"/>
              <a:gd name="connsiteX3" fmla="*/ 0 w 3917851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851" h="2390238">
                <a:moveTo>
                  <a:pt x="1033243" y="0"/>
                </a:moveTo>
                <a:lnTo>
                  <a:pt x="3917851" y="0"/>
                </a:lnTo>
                <a:lnTo>
                  <a:pt x="2884608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A663A4BE-7DD2-4FAC-B36C-6A1DAB074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233881"/>
            <a:ext cx="3378263" cy="2390238"/>
          </a:xfrm>
          <a:custGeom>
            <a:avLst/>
            <a:gdLst>
              <a:gd name="connsiteX0" fmla="*/ 0 w 3378263"/>
              <a:gd name="connsiteY0" fmla="*/ 0 h 2390238"/>
              <a:gd name="connsiteX1" fmla="*/ 3378263 w 3378263"/>
              <a:gd name="connsiteY1" fmla="*/ 0 h 2390238"/>
              <a:gd name="connsiteX2" fmla="*/ 2345020 w 3378263"/>
              <a:gd name="connsiteY2" fmla="*/ 2390238 h 2390238"/>
              <a:gd name="connsiteX3" fmla="*/ 0 w 3378263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8263" h="2390238">
                <a:moveTo>
                  <a:pt x="0" y="0"/>
                </a:moveTo>
                <a:lnTo>
                  <a:pt x="3378263" y="0"/>
                </a:lnTo>
                <a:lnTo>
                  <a:pt x="2345020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EF1FEE-F11E-4D86-B18A-334DC837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143D405-92C8-41A3-8CA8-EAB7EE6E9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813E559-638A-4105-95C4-0812BAFB7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0157B5A6-CA34-4D5D-9A70-14D478D55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id="{CEC8B31E-90EA-47DA-88C8-7210550FEC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54933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id="{0B29C3B6-1467-4DB9-A2AE-6C82548895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54932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C0CAE507-1952-49D5-A01E-F3CEA53FEF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1476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BC2F8ABF-1CD3-4283-BBC9-9536E8C04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1475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30" name="Текст 15">
            <a:extLst>
              <a:ext uri="{FF2B5EF4-FFF2-40B4-BE49-F238E27FC236}">
                <a16:creationId xmlns:a16="http://schemas.microsoft.com/office/drawing/2014/main" id="{FE6695F4-4900-48B5-9D68-486774B8D7F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77835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1" name="Текст 18">
            <a:extLst>
              <a:ext uri="{FF2B5EF4-FFF2-40B4-BE49-F238E27FC236}">
                <a16:creationId xmlns:a16="http://schemas.microsoft.com/office/drawing/2014/main" id="{FF214FA8-F7B7-40D8-A97C-52E0B0BDE1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77834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32" name="Текст 15">
            <a:extLst>
              <a:ext uri="{FF2B5EF4-FFF2-40B4-BE49-F238E27FC236}">
                <a16:creationId xmlns:a16="http://schemas.microsoft.com/office/drawing/2014/main" id="{56B0AF9E-C16A-4170-A149-1E47AC0D81C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00181" y="5057897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3" name="Текст 18">
            <a:extLst>
              <a:ext uri="{FF2B5EF4-FFF2-40B4-BE49-F238E27FC236}">
                <a16:creationId xmlns:a16="http://schemas.microsoft.com/office/drawing/2014/main" id="{B1CB5369-F6CE-41B6-ACE8-9FA5781CB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00180" y="5403373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141151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— 8 ввер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Рисунок 65">
            <a:extLst>
              <a:ext uri="{FF2B5EF4-FFF2-40B4-BE49-F238E27FC236}">
                <a16:creationId xmlns:a16="http://schemas.microsoft.com/office/drawing/2014/main" id="{88E0AC7A-AA85-427E-8B83-AEEF229EDA4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0383802" y="3121794"/>
            <a:ext cx="1808198" cy="1097726"/>
          </a:xfrm>
          <a:custGeom>
            <a:avLst/>
            <a:gdLst>
              <a:gd name="connsiteX0" fmla="*/ 474569 w 1808198"/>
              <a:gd name="connsiteY0" fmla="*/ 0 h 1097726"/>
              <a:gd name="connsiteX1" fmla="*/ 1799279 w 1808198"/>
              <a:gd name="connsiteY1" fmla="*/ 0 h 1097726"/>
              <a:gd name="connsiteX2" fmla="*/ 1808198 w 1808198"/>
              <a:gd name="connsiteY2" fmla="*/ 1097726 h 1097726"/>
              <a:gd name="connsiteX3" fmla="*/ 0 w 1808198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198" h="1097726">
                <a:moveTo>
                  <a:pt x="474569" y="0"/>
                </a:moveTo>
                <a:lnTo>
                  <a:pt x="1799279" y="0"/>
                </a:lnTo>
                <a:lnTo>
                  <a:pt x="1808198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63" name="Рисунок 62">
            <a:extLst>
              <a:ext uri="{FF2B5EF4-FFF2-40B4-BE49-F238E27FC236}">
                <a16:creationId xmlns:a16="http://schemas.microsoft.com/office/drawing/2014/main" id="{E6437AD1-FE22-40AE-8BB8-8B8B9C5770F8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00427" y="3121794"/>
            <a:ext cx="1799279" cy="1097726"/>
          </a:xfrm>
          <a:custGeom>
            <a:avLst/>
            <a:gdLst>
              <a:gd name="connsiteX0" fmla="*/ 47448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48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60" name="Рисунок 59">
            <a:extLst>
              <a:ext uri="{FF2B5EF4-FFF2-40B4-BE49-F238E27FC236}">
                <a16:creationId xmlns:a16="http://schemas.microsoft.com/office/drawing/2014/main" id="{97978D8E-FCD0-4E7C-BD0B-F2F47BA1B2D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416963" y="3121794"/>
            <a:ext cx="1799279" cy="1097726"/>
          </a:xfrm>
          <a:custGeom>
            <a:avLst/>
            <a:gdLst>
              <a:gd name="connsiteX0" fmla="*/ 474570 w 1799279"/>
              <a:gd name="connsiteY0" fmla="*/ 0 h 1097726"/>
              <a:gd name="connsiteX1" fmla="*/ 1799279 w 1799279"/>
              <a:gd name="connsiteY1" fmla="*/ 0 h 1097726"/>
              <a:gd name="connsiteX2" fmla="*/ 132479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570" y="0"/>
                </a:moveTo>
                <a:lnTo>
                  <a:pt x="1799279" y="0"/>
                </a:lnTo>
                <a:lnTo>
                  <a:pt x="132479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55" name="Рисунок 54">
            <a:extLst>
              <a:ext uri="{FF2B5EF4-FFF2-40B4-BE49-F238E27FC236}">
                <a16:creationId xmlns:a16="http://schemas.microsoft.com/office/drawing/2014/main" id="{83197EDA-7F24-4C0A-B859-34173E066FC8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933589" y="3121794"/>
            <a:ext cx="1799125" cy="1097726"/>
          </a:xfrm>
          <a:custGeom>
            <a:avLst/>
            <a:gdLst>
              <a:gd name="connsiteX0" fmla="*/ 474570 w 1799125"/>
              <a:gd name="connsiteY0" fmla="*/ 0 h 1097726"/>
              <a:gd name="connsiteX1" fmla="*/ 1799125 w 1799125"/>
              <a:gd name="connsiteY1" fmla="*/ 0 h 1097726"/>
              <a:gd name="connsiteX2" fmla="*/ 1799125 w 1799125"/>
              <a:gd name="connsiteY2" fmla="*/ 356 h 1097726"/>
              <a:gd name="connsiteX3" fmla="*/ 1324799 w 1799125"/>
              <a:gd name="connsiteY3" fmla="*/ 1097726 h 1097726"/>
              <a:gd name="connsiteX4" fmla="*/ 0 w 1799125"/>
              <a:gd name="connsiteY4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125" h="1097726">
                <a:moveTo>
                  <a:pt x="474570" y="0"/>
                </a:moveTo>
                <a:lnTo>
                  <a:pt x="1799125" y="0"/>
                </a:lnTo>
                <a:lnTo>
                  <a:pt x="1799125" y="356"/>
                </a:lnTo>
                <a:lnTo>
                  <a:pt x="132479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52" name="Рисунок 51">
            <a:extLst>
              <a:ext uri="{FF2B5EF4-FFF2-40B4-BE49-F238E27FC236}">
                <a16:creationId xmlns:a16="http://schemas.microsoft.com/office/drawing/2014/main" id="{D5CFC424-FDBC-4BD5-B5FB-E2C7B5DE600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450214" y="3121794"/>
            <a:ext cx="1799279" cy="1097726"/>
          </a:xfrm>
          <a:custGeom>
            <a:avLst/>
            <a:gdLst>
              <a:gd name="connsiteX0" fmla="*/ 47448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48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49" name="Рисунок 48">
            <a:extLst>
              <a:ext uri="{FF2B5EF4-FFF2-40B4-BE49-F238E27FC236}">
                <a16:creationId xmlns:a16="http://schemas.microsoft.com/office/drawing/2014/main" id="{B2475369-85E0-474D-9454-6911B2BB54D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966838" y="3121794"/>
            <a:ext cx="1799279" cy="1097726"/>
          </a:xfrm>
          <a:custGeom>
            <a:avLst/>
            <a:gdLst>
              <a:gd name="connsiteX0" fmla="*/ 47448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48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46" name="Рисунок 45">
            <a:extLst>
              <a:ext uri="{FF2B5EF4-FFF2-40B4-BE49-F238E27FC236}">
                <a16:creationId xmlns:a16="http://schemas.microsoft.com/office/drawing/2014/main" id="{9231E13B-CD8C-48FC-A6DB-E87F08B4628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483375" y="3121794"/>
            <a:ext cx="1799279" cy="1097726"/>
          </a:xfrm>
          <a:custGeom>
            <a:avLst/>
            <a:gdLst>
              <a:gd name="connsiteX0" fmla="*/ 474569 w 1799279"/>
              <a:gd name="connsiteY0" fmla="*/ 0 h 1097726"/>
              <a:gd name="connsiteX1" fmla="*/ 1799279 w 1799279"/>
              <a:gd name="connsiteY1" fmla="*/ 0 h 1097726"/>
              <a:gd name="connsiteX2" fmla="*/ 1324798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569" y="0"/>
                </a:moveTo>
                <a:lnTo>
                  <a:pt x="1799279" y="0"/>
                </a:lnTo>
                <a:lnTo>
                  <a:pt x="1324798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43" name="Рисунок 42">
            <a:extLst>
              <a:ext uri="{FF2B5EF4-FFF2-40B4-BE49-F238E27FC236}">
                <a16:creationId xmlns:a16="http://schemas.microsoft.com/office/drawing/2014/main" id="{9A7D62AC-CCFA-44C3-98ED-F750B562B96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" y="3121794"/>
            <a:ext cx="1799279" cy="1097726"/>
          </a:xfrm>
          <a:custGeom>
            <a:avLst/>
            <a:gdLst>
              <a:gd name="connsiteX0" fmla="*/ 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EF1FEE-F11E-4D86-B18A-334DC837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143D405-92C8-41A3-8CA8-EAB7EE6E9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813E559-638A-4105-95C4-0812BAFB7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0157B5A6-CA34-4D5D-9A70-14D478D55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C0CAE507-1952-49D5-A01E-F3CEA53FEF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0" y="2325820"/>
            <a:ext cx="1799279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BC2F8ABF-1CD3-4283-BBC9-9536E8C04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09" y="2586626"/>
            <a:ext cx="1798870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67" name="Текст 15">
            <a:extLst>
              <a:ext uri="{FF2B5EF4-FFF2-40B4-BE49-F238E27FC236}">
                <a16:creationId xmlns:a16="http://schemas.microsoft.com/office/drawing/2014/main" id="{F3625817-ADC5-402C-BF70-E72E180EA94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429000" y="232582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68" name="Текст 18">
            <a:extLst>
              <a:ext uri="{FF2B5EF4-FFF2-40B4-BE49-F238E27FC236}">
                <a16:creationId xmlns:a16="http://schemas.microsoft.com/office/drawing/2014/main" id="{1CD742BF-928E-4F96-A707-0762F7415A8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29005" y="258662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69" name="Текст 15">
            <a:extLst>
              <a:ext uri="{FF2B5EF4-FFF2-40B4-BE49-F238E27FC236}">
                <a16:creationId xmlns:a16="http://schemas.microsoft.com/office/drawing/2014/main" id="{F63CF451-68B6-4006-B393-3926AD5577F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95597" y="232582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0" name="Текст 18">
            <a:extLst>
              <a:ext uri="{FF2B5EF4-FFF2-40B4-BE49-F238E27FC236}">
                <a16:creationId xmlns:a16="http://schemas.microsoft.com/office/drawing/2014/main" id="{0812886F-184C-40A8-A729-8B4B4926879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95602" y="258662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1" name="Текст 15">
            <a:extLst>
              <a:ext uri="{FF2B5EF4-FFF2-40B4-BE49-F238E27FC236}">
                <a16:creationId xmlns:a16="http://schemas.microsoft.com/office/drawing/2014/main" id="{227745AB-F0A1-4D69-B3E7-1E05EC5A83C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371508" y="232582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2" name="Текст 18">
            <a:extLst>
              <a:ext uri="{FF2B5EF4-FFF2-40B4-BE49-F238E27FC236}">
                <a16:creationId xmlns:a16="http://schemas.microsoft.com/office/drawing/2014/main" id="{FA1D1660-FDA5-41B8-9EE3-ADA0E15F0CD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371513" y="258662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3" name="Текст 15">
            <a:extLst>
              <a:ext uri="{FF2B5EF4-FFF2-40B4-BE49-F238E27FC236}">
                <a16:creationId xmlns:a16="http://schemas.microsoft.com/office/drawing/2014/main" id="{40B672B5-5EF2-428E-8952-03BB5F47FB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483375" y="450748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4" name="Текст 18">
            <a:extLst>
              <a:ext uri="{FF2B5EF4-FFF2-40B4-BE49-F238E27FC236}">
                <a16:creationId xmlns:a16="http://schemas.microsoft.com/office/drawing/2014/main" id="{AAB3392A-4B63-483C-B97B-A962BA72959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483380" y="476828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5" name="Текст 15">
            <a:extLst>
              <a:ext uri="{FF2B5EF4-FFF2-40B4-BE49-F238E27FC236}">
                <a16:creationId xmlns:a16="http://schemas.microsoft.com/office/drawing/2014/main" id="{52F154E0-81D0-4ED7-81F5-F2A41F6EE2E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457493" y="450748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6" name="Текст 18">
            <a:extLst>
              <a:ext uri="{FF2B5EF4-FFF2-40B4-BE49-F238E27FC236}">
                <a16:creationId xmlns:a16="http://schemas.microsoft.com/office/drawing/2014/main" id="{D57D2666-5AA0-4552-8434-DE134549DA0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457498" y="476828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7" name="Текст 15">
            <a:extLst>
              <a:ext uri="{FF2B5EF4-FFF2-40B4-BE49-F238E27FC236}">
                <a16:creationId xmlns:a16="http://schemas.microsoft.com/office/drawing/2014/main" id="{7E6E0780-44C2-48C7-99F2-E711D9BFA85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416963" y="4502202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8" name="Текст 18">
            <a:extLst>
              <a:ext uri="{FF2B5EF4-FFF2-40B4-BE49-F238E27FC236}">
                <a16:creationId xmlns:a16="http://schemas.microsoft.com/office/drawing/2014/main" id="{41A5DBDC-E19D-4B74-863C-D63A78E4938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416968" y="4763008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9" name="Текст 15">
            <a:extLst>
              <a:ext uri="{FF2B5EF4-FFF2-40B4-BE49-F238E27FC236}">
                <a16:creationId xmlns:a16="http://schemas.microsoft.com/office/drawing/2014/main" id="{EEFB1377-2783-49F1-A131-38F4B63B90C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376433" y="4527297"/>
            <a:ext cx="1799279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80" name="Текст 18">
            <a:extLst>
              <a:ext uri="{FF2B5EF4-FFF2-40B4-BE49-F238E27FC236}">
                <a16:creationId xmlns:a16="http://schemas.microsoft.com/office/drawing/2014/main" id="{C188F315-95C8-490A-AB31-6B6D7A7A535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376438" y="4788103"/>
            <a:ext cx="1798870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0519082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4 столбец со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87A579D-F737-4350-8205-BCA37BAFE1AB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Текст 2">
            <a:extLst>
              <a:ext uri="{FF2B5EF4-FFF2-40B4-BE49-F238E27FC236}">
                <a16:creationId xmlns:a16="http://schemas.microsoft.com/office/drawing/2014/main" id="{3135F811-46C6-4574-99D7-6B90FE873BD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1" name="Объект 3">
            <a:extLst>
              <a:ext uri="{FF2B5EF4-FFF2-40B4-BE49-F238E27FC236}">
                <a16:creationId xmlns:a16="http://schemas.microsoft.com/office/drawing/2014/main" id="{AB03F056-6BD3-4D1E-B794-6796E05CC4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DD442E15-02E7-470A-B455-1641DC03E51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id="{7AB804A3-DDE8-4F7C-AA96-94BD898660F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41D76E21-775F-4F86-8F17-E8258055D6D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5" name="Объект 3">
            <a:extLst>
              <a:ext uri="{FF2B5EF4-FFF2-40B4-BE49-F238E27FC236}">
                <a16:creationId xmlns:a16="http://schemas.microsoft.com/office/drawing/2014/main" id="{290EB005-534F-4E5E-81D4-3795AF32C8F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4DDA664B-9E00-41E2-903A-87130EEDB2D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id="{F38183B6-48F8-4715-8596-BFC77AFE924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0C6D44CB-DAE7-40C8-B7B5-3AC0F92E224A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D388CB94-B0AB-4513-9265-432FA36890D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82DB4D40-3550-49E6-AF64-41E7E499F45D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F6056747-20EC-4D2B-8AD5-79902BC51847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3568700" y="4464453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</p:spTree>
    <p:extLst>
      <p:ext uri="{BB962C8B-B14F-4D97-AF65-F5344CB8AC3E}">
        <p14:creationId xmlns:p14="http://schemas.microsoft.com/office/powerpoint/2010/main" val="1418097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0E65E2A4-B306-4415-9D4B-9E9F98B043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08046" cy="6858000"/>
          </a:xfrm>
          <a:custGeom>
            <a:avLst/>
            <a:gdLst>
              <a:gd name="connsiteX0" fmla="*/ 0 w 6508046"/>
              <a:gd name="connsiteY0" fmla="*/ 0 h 6858000"/>
              <a:gd name="connsiteX1" fmla="*/ 364331 w 6508046"/>
              <a:gd name="connsiteY1" fmla="*/ 0 h 6858000"/>
              <a:gd name="connsiteX2" fmla="*/ 1163270 w 6508046"/>
              <a:gd name="connsiteY2" fmla="*/ 2195274 h 6858000"/>
              <a:gd name="connsiteX3" fmla="*/ 1708696 w 6508046"/>
              <a:gd name="connsiteY3" fmla="*/ 4033986 h 6858000"/>
              <a:gd name="connsiteX4" fmla="*/ 1771025 w 6508046"/>
              <a:gd name="connsiteY4" fmla="*/ 4033986 h 6858000"/>
              <a:gd name="connsiteX5" fmla="*/ 2316450 w 6508046"/>
              <a:gd name="connsiteY5" fmla="*/ 2195274 h 6858000"/>
              <a:gd name="connsiteX6" fmla="*/ 3084403 w 6508046"/>
              <a:gd name="connsiteY6" fmla="*/ 0 h 6858000"/>
              <a:gd name="connsiteX7" fmla="*/ 6508046 w 6508046"/>
              <a:gd name="connsiteY7" fmla="*/ 0 h 6858000"/>
              <a:gd name="connsiteX8" fmla="*/ 6508046 w 6508046"/>
              <a:gd name="connsiteY8" fmla="*/ 6858000 h 6858000"/>
              <a:gd name="connsiteX9" fmla="*/ 4310896 w 6508046"/>
              <a:gd name="connsiteY9" fmla="*/ 6858000 h 6858000"/>
              <a:gd name="connsiteX10" fmla="*/ 4310896 w 6508046"/>
              <a:gd name="connsiteY10" fmla="*/ 4407962 h 6858000"/>
              <a:gd name="connsiteX11" fmla="*/ 4638169 w 6508046"/>
              <a:gd name="connsiteY11" fmla="*/ 683746 h 6858000"/>
              <a:gd name="connsiteX12" fmla="*/ 4575840 w 6508046"/>
              <a:gd name="connsiteY12" fmla="*/ 683746 h 6858000"/>
              <a:gd name="connsiteX13" fmla="*/ 3734395 w 6508046"/>
              <a:gd name="connsiteY13" fmla="*/ 3332738 h 6858000"/>
              <a:gd name="connsiteX14" fmla="*/ 2441823 w 6508046"/>
              <a:gd name="connsiteY14" fmla="*/ 6858000 h 6858000"/>
              <a:gd name="connsiteX15" fmla="*/ 914221 w 6508046"/>
              <a:gd name="connsiteY15" fmla="*/ 6858000 h 6858000"/>
              <a:gd name="connsiteX16" fmla="*/ 0 w 6508046"/>
              <a:gd name="connsiteY16" fmla="*/ 43361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08046" h="6858000">
                <a:moveTo>
                  <a:pt x="0" y="0"/>
                </a:moveTo>
                <a:lnTo>
                  <a:pt x="364331" y="0"/>
                </a:lnTo>
                <a:lnTo>
                  <a:pt x="1163270" y="2195274"/>
                </a:lnTo>
                <a:cubicBezTo>
                  <a:pt x="1350258" y="2787402"/>
                  <a:pt x="1521708" y="3395157"/>
                  <a:pt x="1708696" y="4033986"/>
                </a:cubicBezTo>
                <a:lnTo>
                  <a:pt x="1771025" y="4033986"/>
                </a:lnTo>
                <a:cubicBezTo>
                  <a:pt x="1958013" y="3395067"/>
                  <a:pt x="2113925" y="2787313"/>
                  <a:pt x="2316450" y="2195274"/>
                </a:cubicBezTo>
                <a:lnTo>
                  <a:pt x="3084403" y="0"/>
                </a:lnTo>
                <a:lnTo>
                  <a:pt x="6508046" y="0"/>
                </a:lnTo>
                <a:lnTo>
                  <a:pt x="6508046" y="6858000"/>
                </a:lnTo>
                <a:lnTo>
                  <a:pt x="4310896" y="6858000"/>
                </a:lnTo>
                <a:lnTo>
                  <a:pt x="4310896" y="4407962"/>
                </a:lnTo>
                <a:cubicBezTo>
                  <a:pt x="4310896" y="3410694"/>
                  <a:pt x="4513511" y="1681014"/>
                  <a:pt x="4638169" y="683746"/>
                </a:cubicBezTo>
                <a:lnTo>
                  <a:pt x="4575840" y="683746"/>
                </a:lnTo>
                <a:lnTo>
                  <a:pt x="3734395" y="3332738"/>
                </a:lnTo>
                <a:lnTo>
                  <a:pt x="2441823" y="6858000"/>
                </a:lnTo>
                <a:lnTo>
                  <a:pt x="914221" y="6858000"/>
                </a:lnTo>
                <a:lnTo>
                  <a:pt x="0" y="4336167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60771" y="4136571"/>
            <a:ext cx="3907972" cy="1883230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43743" cy="365125"/>
          </a:xfrm>
        </p:spPr>
        <p:txBody>
          <a:bodyPr rtlCol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2514" y="6356350"/>
            <a:ext cx="2175532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A22921-D059-426E-8623-0C4322D58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60771" y="3363686"/>
            <a:ext cx="3907972" cy="555171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78A5C12-53C3-4CC4-AA3B-D3292948C778}"/>
              </a:ext>
            </a:extLst>
          </p:cNvPr>
          <p:cNvCxnSpPr>
            <a:cxnSpLocks/>
          </p:cNvCxnSpPr>
          <p:nvPr userDrawn="1"/>
        </p:nvCxnSpPr>
        <p:spPr>
          <a:xfrm>
            <a:off x="7271657" y="0"/>
            <a:ext cx="0" cy="3124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629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Рисунок 45">
            <a:extLst>
              <a:ext uri="{FF2B5EF4-FFF2-40B4-BE49-F238E27FC236}">
                <a16:creationId xmlns:a16="http://schemas.microsoft.com/office/drawing/2014/main" id="{D230F83A-5E75-4047-ADC0-05151570D70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426578" y="0"/>
            <a:ext cx="5765422" cy="6858000"/>
          </a:xfrm>
          <a:custGeom>
            <a:avLst/>
            <a:gdLst>
              <a:gd name="connsiteX0" fmla="*/ 4105955 w 5765422"/>
              <a:gd name="connsiteY0" fmla="*/ 0 h 6858000"/>
              <a:gd name="connsiteX1" fmla="*/ 5765422 w 5765422"/>
              <a:gd name="connsiteY1" fmla="*/ 0 h 6858000"/>
              <a:gd name="connsiteX2" fmla="*/ 5765422 w 5765422"/>
              <a:gd name="connsiteY2" fmla="*/ 6858000 h 6858000"/>
              <a:gd name="connsiteX3" fmla="*/ 0 w 57654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5422" h="6858000">
                <a:moveTo>
                  <a:pt x="4105955" y="0"/>
                </a:moveTo>
                <a:lnTo>
                  <a:pt x="5765422" y="0"/>
                </a:lnTo>
                <a:lnTo>
                  <a:pt x="576542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30" name="Рисунок 29">
            <a:extLst>
              <a:ext uri="{FF2B5EF4-FFF2-40B4-BE49-F238E27FC236}">
                <a16:creationId xmlns:a16="http://schemas.microsoft.com/office/drawing/2014/main" id="{96FD6FB9-CD68-47AB-A03D-06B72104AF1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-11657" y="-16298"/>
            <a:ext cx="5555640" cy="6874299"/>
          </a:xfrm>
          <a:custGeom>
            <a:avLst/>
            <a:gdLst>
              <a:gd name="connsiteX0" fmla="*/ 0 w 5555640"/>
              <a:gd name="connsiteY0" fmla="*/ 0 h 6874299"/>
              <a:gd name="connsiteX1" fmla="*/ 5555640 w 5555640"/>
              <a:gd name="connsiteY1" fmla="*/ 8960 h 6874299"/>
              <a:gd name="connsiteX2" fmla="*/ 1445237 w 5555640"/>
              <a:gd name="connsiteY2" fmla="*/ 6874299 h 6874299"/>
              <a:gd name="connsiteX3" fmla="*/ 0 w 5555640"/>
              <a:gd name="connsiteY3" fmla="*/ 6874299 h 687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5640" h="6874299">
                <a:moveTo>
                  <a:pt x="0" y="0"/>
                </a:moveTo>
                <a:lnTo>
                  <a:pt x="5555640" y="8960"/>
                </a:lnTo>
                <a:lnTo>
                  <a:pt x="1445237" y="6874299"/>
                </a:lnTo>
                <a:lnTo>
                  <a:pt x="0" y="6874299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61307" y="4277953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56823" y="4752561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69713" y="5217644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7" name="Текст 18">
            <a:extLst>
              <a:ext uri="{FF2B5EF4-FFF2-40B4-BE49-F238E27FC236}">
                <a16:creationId xmlns:a16="http://schemas.microsoft.com/office/drawing/2014/main" id="{AD14F11B-0FDD-41EF-8278-550F37093B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80046" y="5673201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EB2270B-D707-4103-98F1-E697CEBA7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8571" y="3363686"/>
            <a:ext cx="3907972" cy="555171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</p:spTree>
    <p:extLst>
      <p:ext uri="{BB962C8B-B14F-4D97-AF65-F5344CB8AC3E}">
        <p14:creationId xmlns:p14="http://schemas.microsoft.com/office/powerpoint/2010/main" val="1124205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77FA4A-CE52-4DA0-8842-74FE37E2E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1BCD1D-6E4A-43CA-A3D4-B104CE27D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11BDA0-5B55-4A85-ACBF-31F8F3EB21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BBEE"/>
                </a:solidFill>
              </a:defRPr>
            </a:lvl1pPr>
          </a:lstStyle>
          <a:p>
            <a:r>
              <a:rPr lang="ru-RU" smtClean="0"/>
              <a:t>07.01.20ГГ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7AA55C-7321-4214-9297-F53B7B9E50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0BBEE"/>
                </a:solidFill>
              </a:defRPr>
            </a:lvl1pPr>
          </a:lstStyle>
          <a:p>
            <a:r>
              <a:rPr lang="ru-RU" smtClean="0"/>
              <a:t>Набор слайдов для презентации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330C71-8F7D-4855-A35C-46C83B4BF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BBEE"/>
                </a:solidFill>
              </a:defRPr>
            </a:lvl1pPr>
          </a:lstStyle>
          <a:p>
            <a:fld id="{9FF96520-E4CE-4EAD-8ABF-1D2297D6B3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6665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78" r:id="rId3"/>
    <p:sldLayoutId id="2147483667" r:id="rId4"/>
    <p:sldLayoutId id="2147483668" r:id="rId5"/>
    <p:sldLayoutId id="2147483669" r:id="rId6"/>
    <p:sldLayoutId id="2147483680" r:id="rId7"/>
    <p:sldLayoutId id="2147483670" r:id="rId8"/>
    <p:sldLayoutId id="2147483651" r:id="rId9"/>
    <p:sldLayoutId id="2147483671" r:id="rId10"/>
    <p:sldLayoutId id="2147483679" r:id="rId11"/>
    <p:sldLayoutId id="2147483677" r:id="rId12"/>
    <p:sldLayoutId id="2147483672" r:id="rId13"/>
    <p:sldLayoutId id="2147483652" r:id="rId14"/>
    <p:sldLayoutId id="2147483653" r:id="rId15"/>
    <p:sldLayoutId id="2147483650" r:id="rId16"/>
    <p:sldLayoutId id="2147483654" r:id="rId17"/>
    <p:sldLayoutId id="2147483674" r:id="rId18"/>
    <p:sldLayoutId id="2147483676" r:id="rId19"/>
    <p:sldLayoutId id="2147483673" r:id="rId20"/>
    <p:sldLayoutId id="2147483675" r:id="rId2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BBE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BBE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BBEE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BBEE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BBEE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BBE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wmf"/><Relationship Id="rId18" Type="http://schemas.openxmlformats.org/officeDocument/2006/relationships/oleObject" Target="../embeddings/oleObject5.bin"/><Relationship Id="rId26" Type="http://schemas.openxmlformats.org/officeDocument/2006/relationships/slide" Target="slide4.xml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15.wmf"/><Relationship Id="rId34" Type="http://schemas.openxmlformats.org/officeDocument/2006/relationships/image" Target="../media/image19.png"/><Relationship Id="rId7" Type="http://schemas.openxmlformats.org/officeDocument/2006/relationships/slide" Target="slide5.xml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13.wmf"/><Relationship Id="rId25" Type="http://schemas.openxmlformats.org/officeDocument/2006/relationships/image" Target="../media/image17.wmf"/><Relationship Id="rId33" Type="http://schemas.openxmlformats.org/officeDocument/2006/relationships/slide" Target="slide23.xml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.bin"/><Relationship Id="rId20" Type="http://schemas.openxmlformats.org/officeDocument/2006/relationships/oleObject" Target="../embeddings/oleObject6.bin"/><Relationship Id="rId29" Type="http://schemas.openxmlformats.org/officeDocument/2006/relationships/slide" Target="slide8.xml"/><Relationship Id="rId1" Type="http://schemas.openxmlformats.org/officeDocument/2006/relationships/vmlDrawing" Target="../drawings/vmlDrawing1.vml"/><Relationship Id="rId6" Type="http://schemas.openxmlformats.org/officeDocument/2006/relationships/slide" Target="slide24.xml"/><Relationship Id="rId11" Type="http://schemas.openxmlformats.org/officeDocument/2006/relationships/image" Target="../media/image10.wmf"/><Relationship Id="rId24" Type="http://schemas.openxmlformats.org/officeDocument/2006/relationships/oleObject" Target="../embeddings/oleObject7.bin"/><Relationship Id="rId32" Type="http://schemas.openxmlformats.org/officeDocument/2006/relationships/slide" Target="slide20.xml"/><Relationship Id="rId5" Type="http://schemas.openxmlformats.org/officeDocument/2006/relationships/slide" Target="slide22.xml"/><Relationship Id="rId15" Type="http://schemas.openxmlformats.org/officeDocument/2006/relationships/image" Target="../media/image12.wmf"/><Relationship Id="rId23" Type="http://schemas.openxmlformats.org/officeDocument/2006/relationships/image" Target="../media/image16.wmf"/><Relationship Id="rId28" Type="http://schemas.openxmlformats.org/officeDocument/2006/relationships/slide" Target="slide7.xml"/><Relationship Id="rId36" Type="http://schemas.openxmlformats.org/officeDocument/2006/relationships/image" Target="../media/image18.wmf"/><Relationship Id="rId10" Type="http://schemas.openxmlformats.org/officeDocument/2006/relationships/oleObject" Target="../embeddings/oleObject2.bin"/><Relationship Id="rId19" Type="http://schemas.openxmlformats.org/officeDocument/2006/relationships/image" Target="../media/image14.wmf"/><Relationship Id="rId31" Type="http://schemas.openxmlformats.org/officeDocument/2006/relationships/slide" Target="slide10.xml"/><Relationship Id="rId4" Type="http://schemas.openxmlformats.org/officeDocument/2006/relationships/slide" Target="slide21.xml"/><Relationship Id="rId9" Type="http://schemas.openxmlformats.org/officeDocument/2006/relationships/image" Target="../media/image9.wmf"/><Relationship Id="rId14" Type="http://schemas.openxmlformats.org/officeDocument/2006/relationships/package" Target="../embeddings/_________Microsoft_Word.docx"/><Relationship Id="rId22" Type="http://schemas.openxmlformats.org/officeDocument/2006/relationships/package" Target="../embeddings/_________Microsoft_Word1.docx"/><Relationship Id="rId27" Type="http://schemas.openxmlformats.org/officeDocument/2006/relationships/slide" Target="slide6.xml"/><Relationship Id="rId30" Type="http://schemas.openxmlformats.org/officeDocument/2006/relationships/slide" Target="slide9.xml"/><Relationship Id="rId35" Type="http://schemas.openxmlformats.org/officeDocument/2006/relationships/oleObject" Target="../embeddings/oleObject8.bin"/><Relationship Id="rId8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23.xml"/><Relationship Id="rId3" Type="http://schemas.openxmlformats.org/officeDocument/2006/relationships/notesSlide" Target="../notesSlides/notesSlide4.xml"/><Relationship Id="rId7" Type="http://schemas.openxmlformats.org/officeDocument/2006/relationships/slide" Target="slide7.xml"/><Relationship Id="rId12" Type="http://schemas.openxmlformats.org/officeDocument/2006/relationships/slide" Target="slide22.xml"/><Relationship Id="rId1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9.bin"/><Relationship Id="rId1" Type="http://schemas.openxmlformats.org/officeDocument/2006/relationships/vmlDrawing" Target="../drawings/vmlDrawing2.vml"/><Relationship Id="rId6" Type="http://schemas.openxmlformats.org/officeDocument/2006/relationships/slide" Target="slide6.xml"/><Relationship Id="rId11" Type="http://schemas.openxmlformats.org/officeDocument/2006/relationships/slide" Target="slide20.xml"/><Relationship Id="rId5" Type="http://schemas.openxmlformats.org/officeDocument/2006/relationships/slide" Target="slide4.xml"/><Relationship Id="rId15" Type="http://schemas.openxmlformats.org/officeDocument/2006/relationships/image" Target="../media/image21.png"/><Relationship Id="rId10" Type="http://schemas.openxmlformats.org/officeDocument/2006/relationships/slide" Target="slide10.xml"/><Relationship Id="rId4" Type="http://schemas.openxmlformats.org/officeDocument/2006/relationships/image" Target="../media/image5.png"/><Relationship Id="rId9" Type="http://schemas.openxmlformats.org/officeDocument/2006/relationships/slide" Target="slide9.xml"/><Relationship Id="rId14" Type="http://schemas.openxmlformats.org/officeDocument/2006/relationships/slide" Target="slide2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9.xml"/><Relationship Id="rId12" Type="http://schemas.openxmlformats.org/officeDocument/2006/relationships/slide" Target="slide2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23.xml"/><Relationship Id="rId5" Type="http://schemas.openxmlformats.org/officeDocument/2006/relationships/slide" Target="slide7.xml"/><Relationship Id="rId10" Type="http://schemas.openxmlformats.org/officeDocument/2006/relationships/slide" Target="slide22.xml"/><Relationship Id="rId4" Type="http://schemas.openxmlformats.org/officeDocument/2006/relationships/slide" Target="slide6.xml"/><Relationship Id="rId9" Type="http://schemas.openxmlformats.org/officeDocument/2006/relationships/slide" Target="slide2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23.xml"/><Relationship Id="rId18" Type="http://schemas.openxmlformats.org/officeDocument/2006/relationships/image" Target="../media/image22.wmf"/><Relationship Id="rId3" Type="http://schemas.openxmlformats.org/officeDocument/2006/relationships/notesSlide" Target="../notesSlides/notesSlide6.xml"/><Relationship Id="rId7" Type="http://schemas.openxmlformats.org/officeDocument/2006/relationships/slide" Target="slide7.xml"/><Relationship Id="rId12" Type="http://schemas.openxmlformats.org/officeDocument/2006/relationships/slide" Target="slide22.xml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png"/><Relationship Id="rId1" Type="http://schemas.openxmlformats.org/officeDocument/2006/relationships/vmlDrawing" Target="../drawings/vmlDrawing3.vml"/><Relationship Id="rId6" Type="http://schemas.openxmlformats.org/officeDocument/2006/relationships/slide" Target="slide6.xml"/><Relationship Id="rId11" Type="http://schemas.openxmlformats.org/officeDocument/2006/relationships/slide" Target="slide20.xml"/><Relationship Id="rId5" Type="http://schemas.openxmlformats.org/officeDocument/2006/relationships/slide" Target="slide4.xml"/><Relationship Id="rId15" Type="http://schemas.openxmlformats.org/officeDocument/2006/relationships/image" Target="../media/image21.png"/><Relationship Id="rId10" Type="http://schemas.openxmlformats.org/officeDocument/2006/relationships/slide" Target="slide10.xml"/><Relationship Id="rId4" Type="http://schemas.openxmlformats.org/officeDocument/2006/relationships/image" Target="../media/image23.png"/><Relationship Id="rId9" Type="http://schemas.openxmlformats.org/officeDocument/2006/relationships/slide" Target="slide9.xml"/><Relationship Id="rId14" Type="http://schemas.openxmlformats.org/officeDocument/2006/relationships/slide" Target="slide2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22.xml"/><Relationship Id="rId18" Type="http://schemas.openxmlformats.org/officeDocument/2006/relationships/oleObject" Target="../embeddings/oleObject11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26.wmf"/><Relationship Id="rId7" Type="http://schemas.openxmlformats.org/officeDocument/2006/relationships/slide" Target="slide6.xml"/><Relationship Id="rId12" Type="http://schemas.openxmlformats.org/officeDocument/2006/relationships/slide" Target="slide20.xml"/><Relationship Id="rId17" Type="http://schemas.openxmlformats.org/officeDocument/2006/relationships/image" Target="../media/image21.png"/><Relationship Id="rId25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9.png"/><Relationship Id="rId20" Type="http://schemas.openxmlformats.org/officeDocument/2006/relationships/oleObject" Target="../embeddings/oleObject12.bin"/><Relationship Id="rId1" Type="http://schemas.openxmlformats.org/officeDocument/2006/relationships/vmlDrawing" Target="../drawings/vmlDrawing4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24" Type="http://schemas.openxmlformats.org/officeDocument/2006/relationships/oleObject" Target="../embeddings/oleObject14.bin"/><Relationship Id="rId5" Type="http://schemas.openxmlformats.org/officeDocument/2006/relationships/image" Target="../media/image23.png"/><Relationship Id="rId15" Type="http://schemas.openxmlformats.org/officeDocument/2006/relationships/slide" Target="slide24.xml"/><Relationship Id="rId23" Type="http://schemas.openxmlformats.org/officeDocument/2006/relationships/image" Target="../media/image27.wmf"/><Relationship Id="rId10" Type="http://schemas.openxmlformats.org/officeDocument/2006/relationships/slide" Target="slide9.xml"/><Relationship Id="rId19" Type="http://schemas.openxmlformats.org/officeDocument/2006/relationships/image" Target="../media/image25.wmf"/><Relationship Id="rId4" Type="http://schemas.openxmlformats.org/officeDocument/2006/relationships/image" Target="../media/image5.png"/><Relationship Id="rId9" Type="http://schemas.openxmlformats.org/officeDocument/2006/relationships/slide" Target="slide8.xml"/><Relationship Id="rId14" Type="http://schemas.openxmlformats.org/officeDocument/2006/relationships/slide" Target="slide23.xml"/><Relationship Id="rId22" Type="http://schemas.openxmlformats.org/officeDocument/2006/relationships/oleObject" Target="../embeddings/oleObject1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20.xml"/><Relationship Id="rId18" Type="http://schemas.openxmlformats.org/officeDocument/2006/relationships/image" Target="../media/image31.wmf"/><Relationship Id="rId3" Type="http://schemas.openxmlformats.org/officeDocument/2006/relationships/notesSlide" Target="../notesSlides/notesSlide8.xml"/><Relationship Id="rId21" Type="http://schemas.openxmlformats.org/officeDocument/2006/relationships/image" Target="../media/image32.wmf"/><Relationship Id="rId7" Type="http://schemas.openxmlformats.org/officeDocument/2006/relationships/slide" Target="slide4.xml"/><Relationship Id="rId12" Type="http://schemas.openxmlformats.org/officeDocument/2006/relationships/slide" Target="slide10.xml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6" Type="http://schemas.openxmlformats.org/officeDocument/2006/relationships/slide" Target="slide24.xml"/><Relationship Id="rId20" Type="http://schemas.openxmlformats.org/officeDocument/2006/relationships/package" Target="../embeddings/_________Microsoft_Word2.docx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11" Type="http://schemas.openxmlformats.org/officeDocument/2006/relationships/slide" Target="slide9.xml"/><Relationship Id="rId5" Type="http://schemas.openxmlformats.org/officeDocument/2006/relationships/oleObject" Target="../embeddings/oleObject15.bin"/><Relationship Id="rId15" Type="http://schemas.openxmlformats.org/officeDocument/2006/relationships/slide" Target="slide23.xml"/><Relationship Id="rId10" Type="http://schemas.openxmlformats.org/officeDocument/2006/relationships/slide" Target="slide8.xml"/><Relationship Id="rId19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slide" Target="slide7.xml"/><Relationship Id="rId14" Type="http://schemas.openxmlformats.org/officeDocument/2006/relationships/slide" Target="slide2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24.xml"/><Relationship Id="rId3" Type="http://schemas.openxmlformats.org/officeDocument/2006/relationships/image" Target="../media/image19.png"/><Relationship Id="rId7" Type="http://schemas.openxmlformats.org/officeDocument/2006/relationships/slide" Target="slide8.xml"/><Relationship Id="rId12" Type="http://schemas.openxmlformats.org/officeDocument/2006/relationships/slide" Target="slide2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22.xml"/><Relationship Id="rId5" Type="http://schemas.openxmlformats.org/officeDocument/2006/relationships/slide" Target="slide6.xml"/><Relationship Id="rId10" Type="http://schemas.openxmlformats.org/officeDocument/2006/relationships/slide" Target="slide20.xml"/><Relationship Id="rId4" Type="http://schemas.openxmlformats.org/officeDocument/2006/relationships/slide" Target="slide4.xml"/><Relationship Id="rId9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24.xml"/><Relationship Id="rId3" Type="http://schemas.openxmlformats.org/officeDocument/2006/relationships/slide" Target="slide13.xml"/><Relationship Id="rId7" Type="http://schemas.openxmlformats.org/officeDocument/2006/relationships/slide" Target="slide8.xml"/><Relationship Id="rId12" Type="http://schemas.openxmlformats.org/officeDocument/2006/relationships/slide" Target="slide2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22.xml"/><Relationship Id="rId5" Type="http://schemas.openxmlformats.org/officeDocument/2006/relationships/slide" Target="slide6.xml"/><Relationship Id="rId10" Type="http://schemas.openxmlformats.org/officeDocument/2006/relationships/slide" Target="slide20.xml"/><Relationship Id="rId4" Type="http://schemas.openxmlformats.org/officeDocument/2006/relationships/slide" Target="slide4.xml"/><Relationship Id="rId9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22.xml"/><Relationship Id="rId18" Type="http://schemas.openxmlformats.org/officeDocument/2006/relationships/oleObject" Target="../embeddings/oleObject19.bin"/><Relationship Id="rId3" Type="http://schemas.openxmlformats.org/officeDocument/2006/relationships/notesSlide" Target="../notesSlides/notesSlide11.xml"/><Relationship Id="rId7" Type="http://schemas.openxmlformats.org/officeDocument/2006/relationships/slide" Target="slide6.xml"/><Relationship Id="rId12" Type="http://schemas.openxmlformats.org/officeDocument/2006/relationships/slide" Target="slide20.xml"/><Relationship Id="rId17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8.bin"/><Relationship Id="rId1" Type="http://schemas.openxmlformats.org/officeDocument/2006/relationships/vmlDrawing" Target="../drawings/vmlDrawing6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image" Target="../media/image33.wmf"/><Relationship Id="rId15" Type="http://schemas.openxmlformats.org/officeDocument/2006/relationships/slide" Target="slide24.xml"/><Relationship Id="rId10" Type="http://schemas.openxmlformats.org/officeDocument/2006/relationships/slide" Target="slide9.xml"/><Relationship Id="rId19" Type="http://schemas.openxmlformats.org/officeDocument/2006/relationships/image" Target="../media/image35.wmf"/><Relationship Id="rId4" Type="http://schemas.openxmlformats.org/officeDocument/2006/relationships/oleObject" Target="../embeddings/oleObject17.bin"/><Relationship Id="rId9" Type="http://schemas.openxmlformats.org/officeDocument/2006/relationships/slide" Target="slide8.xml"/><Relationship Id="rId14" Type="http://schemas.openxmlformats.org/officeDocument/2006/relationships/slide" Target="slide2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22.xml"/><Relationship Id="rId3" Type="http://schemas.openxmlformats.org/officeDocument/2006/relationships/slide" Target="slide14.xml"/><Relationship Id="rId7" Type="http://schemas.openxmlformats.org/officeDocument/2006/relationships/slide" Target="slide6.xml"/><Relationship Id="rId12" Type="http://schemas.openxmlformats.org/officeDocument/2006/relationships/slide" Target="slide2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15.xml"/><Relationship Id="rId15" Type="http://schemas.openxmlformats.org/officeDocument/2006/relationships/slide" Target="slide24.xml"/><Relationship Id="rId10" Type="http://schemas.openxmlformats.org/officeDocument/2006/relationships/slide" Target="slide9.xml"/><Relationship Id="rId4" Type="http://schemas.openxmlformats.org/officeDocument/2006/relationships/slide" Target="slide16.xml"/><Relationship Id="rId9" Type="http://schemas.openxmlformats.org/officeDocument/2006/relationships/slide" Target="slide8.xml"/><Relationship Id="rId14" Type="http://schemas.openxmlformats.org/officeDocument/2006/relationships/slide" Target="slide2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24.xml"/><Relationship Id="rId3" Type="http://schemas.openxmlformats.org/officeDocument/2006/relationships/notesSlide" Target="../notesSlides/notesSlide13.xml"/><Relationship Id="rId7" Type="http://schemas.openxmlformats.org/officeDocument/2006/relationships/slide" Target="slide8.xml"/><Relationship Id="rId12" Type="http://schemas.openxmlformats.org/officeDocument/2006/relationships/slide" Target="slide23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6.wmf"/><Relationship Id="rId1" Type="http://schemas.openxmlformats.org/officeDocument/2006/relationships/vmlDrawing" Target="../drawings/vmlDrawing7.vml"/><Relationship Id="rId6" Type="http://schemas.openxmlformats.org/officeDocument/2006/relationships/slide" Target="slide7.xml"/><Relationship Id="rId11" Type="http://schemas.openxmlformats.org/officeDocument/2006/relationships/slide" Target="slide22.xml"/><Relationship Id="rId5" Type="http://schemas.openxmlformats.org/officeDocument/2006/relationships/slide" Target="slide6.xml"/><Relationship Id="rId15" Type="http://schemas.openxmlformats.org/officeDocument/2006/relationships/oleObject" Target="../embeddings/oleObject20.bin"/><Relationship Id="rId10" Type="http://schemas.openxmlformats.org/officeDocument/2006/relationships/slide" Target="slide20.xml"/><Relationship Id="rId4" Type="http://schemas.openxmlformats.org/officeDocument/2006/relationships/slide" Target="slide4.xml"/><Relationship Id="rId9" Type="http://schemas.openxmlformats.org/officeDocument/2006/relationships/slide" Target="slide10.xml"/><Relationship Id="rId1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24.xml"/><Relationship Id="rId3" Type="http://schemas.openxmlformats.org/officeDocument/2006/relationships/notesSlide" Target="../notesSlides/notesSlide14.xml"/><Relationship Id="rId7" Type="http://schemas.openxmlformats.org/officeDocument/2006/relationships/slide" Target="slide8.xml"/><Relationship Id="rId12" Type="http://schemas.openxmlformats.org/officeDocument/2006/relationships/slide" Target="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slide" Target="slide7.xml"/><Relationship Id="rId11" Type="http://schemas.openxmlformats.org/officeDocument/2006/relationships/slide" Target="slide22.xml"/><Relationship Id="rId5" Type="http://schemas.openxmlformats.org/officeDocument/2006/relationships/slide" Target="slide6.xml"/><Relationship Id="rId15" Type="http://schemas.openxmlformats.org/officeDocument/2006/relationships/image" Target="../media/image37.wmf"/><Relationship Id="rId10" Type="http://schemas.openxmlformats.org/officeDocument/2006/relationships/slide" Target="slide20.xml"/><Relationship Id="rId4" Type="http://schemas.openxmlformats.org/officeDocument/2006/relationships/slide" Target="slide4.xml"/><Relationship Id="rId9" Type="http://schemas.openxmlformats.org/officeDocument/2006/relationships/slide" Target="slide10.xml"/><Relationship Id="rId14" Type="http://schemas.openxmlformats.org/officeDocument/2006/relationships/oleObject" Target="../embeddings/oleObject2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24.xml"/><Relationship Id="rId3" Type="http://schemas.openxmlformats.org/officeDocument/2006/relationships/notesSlide" Target="../notesSlides/notesSlide15.xml"/><Relationship Id="rId7" Type="http://schemas.openxmlformats.org/officeDocument/2006/relationships/slide" Target="slide8.xml"/><Relationship Id="rId12" Type="http://schemas.openxmlformats.org/officeDocument/2006/relationships/slide" Target="slide23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wmf"/><Relationship Id="rId1" Type="http://schemas.openxmlformats.org/officeDocument/2006/relationships/vmlDrawing" Target="../drawings/vmlDrawing9.vml"/><Relationship Id="rId6" Type="http://schemas.openxmlformats.org/officeDocument/2006/relationships/slide" Target="slide7.xml"/><Relationship Id="rId11" Type="http://schemas.openxmlformats.org/officeDocument/2006/relationships/slide" Target="slide22.xml"/><Relationship Id="rId5" Type="http://schemas.openxmlformats.org/officeDocument/2006/relationships/slide" Target="slide6.xml"/><Relationship Id="rId15" Type="http://schemas.openxmlformats.org/officeDocument/2006/relationships/oleObject" Target="../embeddings/oleObject22.bin"/><Relationship Id="rId10" Type="http://schemas.openxmlformats.org/officeDocument/2006/relationships/slide" Target="slide20.xml"/><Relationship Id="rId4" Type="http://schemas.openxmlformats.org/officeDocument/2006/relationships/slide" Target="slide4.xml"/><Relationship Id="rId9" Type="http://schemas.openxmlformats.org/officeDocument/2006/relationships/slide" Target="slide10.xml"/><Relationship Id="rId1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23.xml"/><Relationship Id="rId3" Type="http://schemas.openxmlformats.org/officeDocument/2006/relationships/slide" Target="slide18.xml"/><Relationship Id="rId7" Type="http://schemas.openxmlformats.org/officeDocument/2006/relationships/slide" Target="slide7.xml"/><Relationship Id="rId12" Type="http://schemas.openxmlformats.org/officeDocument/2006/relationships/slide" Target="slide2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20.xml"/><Relationship Id="rId5" Type="http://schemas.openxmlformats.org/officeDocument/2006/relationships/slide" Target="slide4.xml"/><Relationship Id="rId10" Type="http://schemas.openxmlformats.org/officeDocument/2006/relationships/slide" Target="slide10.xml"/><Relationship Id="rId4" Type="http://schemas.openxmlformats.org/officeDocument/2006/relationships/slide" Target="slide19.xml"/><Relationship Id="rId9" Type="http://schemas.openxmlformats.org/officeDocument/2006/relationships/slide" Target="slide9.xml"/><Relationship Id="rId14" Type="http://schemas.openxmlformats.org/officeDocument/2006/relationships/slide" Target="slide2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22.xml"/><Relationship Id="rId18" Type="http://schemas.openxmlformats.org/officeDocument/2006/relationships/image" Target="../media/image39.wmf"/><Relationship Id="rId3" Type="http://schemas.openxmlformats.org/officeDocument/2006/relationships/notesSlide" Target="../notesSlides/notesSlide17.xml"/><Relationship Id="rId7" Type="http://schemas.openxmlformats.org/officeDocument/2006/relationships/slide" Target="slide6.xml"/><Relationship Id="rId12" Type="http://schemas.openxmlformats.org/officeDocument/2006/relationships/slide" Target="slide20.xml"/><Relationship Id="rId1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.png"/><Relationship Id="rId20" Type="http://schemas.openxmlformats.org/officeDocument/2006/relationships/image" Target="../media/image40.wmf"/><Relationship Id="rId1" Type="http://schemas.openxmlformats.org/officeDocument/2006/relationships/vmlDrawing" Target="../drawings/vmlDrawing10.v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image" Target="../media/image33.wmf"/><Relationship Id="rId15" Type="http://schemas.openxmlformats.org/officeDocument/2006/relationships/slide" Target="slide24.xml"/><Relationship Id="rId10" Type="http://schemas.openxmlformats.org/officeDocument/2006/relationships/slide" Target="slide9.xml"/><Relationship Id="rId19" Type="http://schemas.openxmlformats.org/officeDocument/2006/relationships/oleObject" Target="../embeddings/oleObject25.bin"/><Relationship Id="rId4" Type="http://schemas.openxmlformats.org/officeDocument/2006/relationships/oleObject" Target="../embeddings/oleObject23.bin"/><Relationship Id="rId9" Type="http://schemas.openxmlformats.org/officeDocument/2006/relationships/slide" Target="slide8.xml"/><Relationship Id="rId14" Type="http://schemas.openxmlformats.org/officeDocument/2006/relationships/slide" Target="slide2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24.xml"/><Relationship Id="rId3" Type="http://schemas.openxmlformats.org/officeDocument/2006/relationships/notesSlide" Target="../notesSlides/notesSlide18.xml"/><Relationship Id="rId7" Type="http://schemas.openxmlformats.org/officeDocument/2006/relationships/slide" Target="slide8.xml"/><Relationship Id="rId12" Type="http://schemas.openxmlformats.org/officeDocument/2006/relationships/slide" Target="slide23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1.wmf"/><Relationship Id="rId1" Type="http://schemas.openxmlformats.org/officeDocument/2006/relationships/vmlDrawing" Target="../drawings/vmlDrawing11.vml"/><Relationship Id="rId6" Type="http://schemas.openxmlformats.org/officeDocument/2006/relationships/slide" Target="slide7.xml"/><Relationship Id="rId11" Type="http://schemas.openxmlformats.org/officeDocument/2006/relationships/slide" Target="slide22.xml"/><Relationship Id="rId5" Type="http://schemas.openxmlformats.org/officeDocument/2006/relationships/slide" Target="slide6.xml"/><Relationship Id="rId15" Type="http://schemas.openxmlformats.org/officeDocument/2006/relationships/oleObject" Target="../embeddings/oleObject26.bin"/><Relationship Id="rId10" Type="http://schemas.openxmlformats.org/officeDocument/2006/relationships/slide" Target="slide20.xml"/><Relationship Id="rId4" Type="http://schemas.openxmlformats.org/officeDocument/2006/relationships/slide" Target="slide4.xml"/><Relationship Id="rId9" Type="http://schemas.openxmlformats.org/officeDocument/2006/relationships/slide" Target="slide10.xml"/><Relationship Id="rId1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0.xml"/><Relationship Id="rId18" Type="http://schemas.openxmlformats.org/officeDocument/2006/relationships/package" Target="../embeddings/_________Microsoft_Word4.docx"/><Relationship Id="rId3" Type="http://schemas.openxmlformats.org/officeDocument/2006/relationships/notesSlide" Target="../notesSlides/notesSlide19.xml"/><Relationship Id="rId21" Type="http://schemas.openxmlformats.org/officeDocument/2006/relationships/image" Target="../media/image24.png"/><Relationship Id="rId7" Type="http://schemas.openxmlformats.org/officeDocument/2006/relationships/image" Target="../media/image43.wmf"/><Relationship Id="rId12" Type="http://schemas.openxmlformats.org/officeDocument/2006/relationships/slide" Target="slide9.xml"/><Relationship Id="rId17" Type="http://schemas.openxmlformats.org/officeDocument/2006/relationships/slide" Target="slide24.xml"/><Relationship Id="rId2" Type="http://schemas.openxmlformats.org/officeDocument/2006/relationships/slideLayout" Target="../slideLayouts/slideLayout2.xml"/><Relationship Id="rId16" Type="http://schemas.openxmlformats.org/officeDocument/2006/relationships/slide" Target="slide23.xml"/><Relationship Id="rId20" Type="http://schemas.openxmlformats.org/officeDocument/2006/relationships/image" Target="../media/image45.png"/><Relationship Id="rId1" Type="http://schemas.openxmlformats.org/officeDocument/2006/relationships/vmlDrawing" Target="../drawings/vmlDrawing12.vml"/><Relationship Id="rId6" Type="http://schemas.openxmlformats.org/officeDocument/2006/relationships/package" Target="../embeddings/_________Microsoft_Word3.docx"/><Relationship Id="rId11" Type="http://schemas.openxmlformats.org/officeDocument/2006/relationships/slide" Target="slide8.xml"/><Relationship Id="rId5" Type="http://schemas.openxmlformats.org/officeDocument/2006/relationships/image" Target="../media/image42.wmf"/><Relationship Id="rId15" Type="http://schemas.openxmlformats.org/officeDocument/2006/relationships/slide" Target="slide22.xml"/><Relationship Id="rId10" Type="http://schemas.openxmlformats.org/officeDocument/2006/relationships/slide" Target="slide7.xml"/><Relationship Id="rId19" Type="http://schemas.openxmlformats.org/officeDocument/2006/relationships/image" Target="../media/image44.wmf"/><Relationship Id="rId4" Type="http://schemas.openxmlformats.org/officeDocument/2006/relationships/oleObject" Target="../embeddings/oleObject27.bin"/><Relationship Id="rId9" Type="http://schemas.openxmlformats.org/officeDocument/2006/relationships/slide" Target="slide6.xml"/><Relationship Id="rId14" Type="http://schemas.openxmlformats.org/officeDocument/2006/relationships/slide" Target="slide20.xml"/><Relationship Id="rId2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20.xml"/><Relationship Id="rId18" Type="http://schemas.openxmlformats.org/officeDocument/2006/relationships/image" Target="../media/image47.wmf"/><Relationship Id="rId3" Type="http://schemas.openxmlformats.org/officeDocument/2006/relationships/notesSlide" Target="../notesSlides/notesSlide20.xml"/><Relationship Id="rId7" Type="http://schemas.openxmlformats.org/officeDocument/2006/relationships/slide" Target="slide4.xml"/><Relationship Id="rId12" Type="http://schemas.openxmlformats.org/officeDocument/2006/relationships/slide" Target="slide10.xml"/><Relationship Id="rId17" Type="http://schemas.openxmlformats.org/officeDocument/2006/relationships/package" Target="../embeddings/_________Microsoft_Word6.docx"/><Relationship Id="rId2" Type="http://schemas.openxmlformats.org/officeDocument/2006/relationships/slideLayout" Target="../slideLayouts/slideLayout2.xml"/><Relationship Id="rId16" Type="http://schemas.openxmlformats.org/officeDocument/2006/relationships/slide" Target="slide24.xml"/><Relationship Id="rId20" Type="http://schemas.openxmlformats.org/officeDocument/2006/relationships/image" Target="../media/image19.png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6.wmf"/><Relationship Id="rId11" Type="http://schemas.openxmlformats.org/officeDocument/2006/relationships/slide" Target="slide9.xml"/><Relationship Id="rId5" Type="http://schemas.openxmlformats.org/officeDocument/2006/relationships/package" Target="../embeddings/_________Microsoft_Word5.docx"/><Relationship Id="rId15" Type="http://schemas.openxmlformats.org/officeDocument/2006/relationships/slide" Target="slide23.xml"/><Relationship Id="rId10" Type="http://schemas.openxmlformats.org/officeDocument/2006/relationships/slide" Target="slide8.xml"/><Relationship Id="rId19" Type="http://schemas.openxmlformats.org/officeDocument/2006/relationships/image" Target="../media/image29.png"/><Relationship Id="rId4" Type="http://schemas.openxmlformats.org/officeDocument/2006/relationships/image" Target="../media/image45.png"/><Relationship Id="rId9" Type="http://schemas.openxmlformats.org/officeDocument/2006/relationships/slide" Target="slide7.xml"/><Relationship Id="rId1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23.xml"/><Relationship Id="rId3" Type="http://schemas.openxmlformats.org/officeDocument/2006/relationships/notesSlide" Target="../notesSlides/notesSlide21.xml"/><Relationship Id="rId7" Type="http://schemas.openxmlformats.org/officeDocument/2006/relationships/slide" Target="slide7.xml"/><Relationship Id="rId12" Type="http://schemas.openxmlformats.org/officeDocument/2006/relationships/slide" Target="slide2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wmf"/><Relationship Id="rId1" Type="http://schemas.openxmlformats.org/officeDocument/2006/relationships/vmlDrawing" Target="../drawings/vmlDrawing14.vml"/><Relationship Id="rId6" Type="http://schemas.openxmlformats.org/officeDocument/2006/relationships/slide" Target="slide6.xml"/><Relationship Id="rId11" Type="http://schemas.openxmlformats.org/officeDocument/2006/relationships/slide" Target="slide20.xml"/><Relationship Id="rId5" Type="http://schemas.openxmlformats.org/officeDocument/2006/relationships/slide" Target="slide4.xml"/><Relationship Id="rId15" Type="http://schemas.openxmlformats.org/officeDocument/2006/relationships/oleObject" Target="../embeddings/oleObject28.bin"/><Relationship Id="rId10" Type="http://schemas.openxmlformats.org/officeDocument/2006/relationships/slide" Target="slide10.xml"/><Relationship Id="rId4" Type="http://schemas.openxmlformats.org/officeDocument/2006/relationships/hyperlink" Target="https://cbr.ru/lk_uio/" TargetMode="External"/><Relationship Id="rId9" Type="http://schemas.openxmlformats.org/officeDocument/2006/relationships/slide" Target="slide9.xml"/><Relationship Id="rId14" Type="http://schemas.openxmlformats.org/officeDocument/2006/relationships/slide" Target="slide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76851" y="1687285"/>
            <a:ext cx="5718582" cy="440773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12192001" cy="3390900"/>
          </a:xfrm>
          <a:prstGeom prst="rect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29" b="38131"/>
          <a:stretch/>
        </p:blipFill>
        <p:spPr>
          <a:xfrm>
            <a:off x="0" y="0"/>
            <a:ext cx="12192000" cy="337457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-1" y="-49151"/>
            <a:ext cx="12192001" cy="3390900"/>
          </a:xfrm>
          <a:prstGeom prst="rect">
            <a:avLst/>
          </a:prstGeom>
          <a:solidFill>
            <a:srgbClr val="00BBEE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28" y="299999"/>
            <a:ext cx="2803525" cy="701675"/>
          </a:xfrm>
          <a:prstGeom prst="rect">
            <a:avLst/>
          </a:prstGeom>
        </p:spPr>
      </p:pic>
      <p:sp>
        <p:nvSpPr>
          <p:cNvPr id="12" name="Подзаголовок 31">
            <a:extLst>
              <a:ext uri="{FF2B5EF4-FFF2-40B4-BE49-F238E27FC236}">
                <a16:creationId xmlns:a16="http://schemas.microsoft.com/office/drawing/2014/main" id="{F69B5076-6A18-4AD8-A2C2-DB967CF6EE50}"/>
              </a:ext>
            </a:extLst>
          </p:cNvPr>
          <p:cNvSpPr txBox="1">
            <a:spLocks/>
          </p:cNvSpPr>
          <p:nvPr/>
        </p:nvSpPr>
        <p:spPr>
          <a:xfrm>
            <a:off x="558928" y="5518247"/>
            <a:ext cx="4549430" cy="36295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BBEE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BBEE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BBEE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BBEE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BBE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КОРОБОЧНОЕ РЕШЕНИЕ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Заголовок 22">
            <a:extLst>
              <a:ext uri="{FF2B5EF4-FFF2-40B4-BE49-F238E27FC236}">
                <a16:creationId xmlns:a16="http://schemas.microsoft.com/office/drawing/2014/main" id="{EE427349-2C23-4643-A4C8-552661FAA5DF}"/>
              </a:ext>
            </a:extLst>
          </p:cNvPr>
          <p:cNvSpPr txBox="1">
            <a:spLocks/>
          </p:cNvSpPr>
          <p:nvPr/>
        </p:nvSpPr>
        <p:spPr>
          <a:xfrm>
            <a:off x="241064" y="3523224"/>
            <a:ext cx="11709870" cy="21873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BBE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ru-RU" sz="2600" dirty="0">
                <a:solidFill>
                  <a:schemeClr val="bg1"/>
                </a:solidFill>
              </a:rPr>
              <a:t>Получение лицензии управляющей компании на осуществление деятельности по управлению инвестиционными фондами, паевыми инвестиционными фондами и негосударственными пенсионными фондами</a:t>
            </a:r>
            <a:r>
              <a:rPr lang="ru-RU" sz="2600" dirty="0" smtClean="0">
                <a:solidFill>
                  <a:schemeClr val="bg1"/>
                </a:solidFill>
              </a:rPr>
              <a:t>*</a:t>
            </a:r>
            <a:endParaRPr lang="ru-RU" sz="26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3091" y="587652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23.09.2026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Заголовок 22">
            <a:extLst>
              <a:ext uri="{FF2B5EF4-FFF2-40B4-BE49-F238E27FC236}">
                <a16:creationId xmlns:a16="http://schemas.microsoft.com/office/drawing/2014/main" id="{EE427349-2C23-4643-A4C8-552661FAA5DF}"/>
              </a:ext>
            </a:extLst>
          </p:cNvPr>
          <p:cNvSpPr txBox="1">
            <a:spLocks/>
          </p:cNvSpPr>
          <p:nvPr/>
        </p:nvSpPr>
        <p:spPr>
          <a:xfrm>
            <a:off x="278426" y="6553427"/>
            <a:ext cx="5118665" cy="3045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BBE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r>
              <a:rPr lang="ru-RU" sz="1200" b="0" dirty="0" smtClean="0">
                <a:solidFill>
                  <a:schemeClr val="bg1"/>
                </a:solidFill>
              </a:rPr>
              <a:t>*юридическим лицом, </a:t>
            </a:r>
            <a:r>
              <a:rPr lang="ru-RU" sz="1200" b="0" dirty="0" smtClean="0">
                <a:solidFill>
                  <a:prstClr val="black"/>
                </a:solidFill>
                <a:latin typeface="Arial"/>
                <a:ea typeface="+mn-ea"/>
              </a:rPr>
              <a:t>не </a:t>
            </a:r>
            <a:r>
              <a:rPr lang="ru-RU" sz="1200" b="0" dirty="0">
                <a:solidFill>
                  <a:prstClr val="black"/>
                </a:solidFill>
                <a:latin typeface="Arial"/>
                <a:ea typeface="+mn-ea"/>
              </a:rPr>
              <a:t>являющимся страховой организацией</a:t>
            </a:r>
          </a:p>
          <a:p>
            <a:pPr algn="just"/>
            <a:endParaRPr lang="ru-RU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31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0"/>
            <a:ext cx="12192000" cy="3392488"/>
          </a:xfrm>
          <a:prstGeom prst="rect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8" name="Группа 57"/>
          <p:cNvGrpSpPr/>
          <p:nvPr/>
        </p:nvGrpSpPr>
        <p:grpSpPr>
          <a:xfrm>
            <a:off x="0" y="0"/>
            <a:ext cx="12195174" cy="3416304"/>
            <a:chOff x="9655176" y="-4521201"/>
            <a:chExt cx="12195174" cy="3416304"/>
          </a:xfrm>
        </p:grpSpPr>
        <p:pic>
          <p:nvPicPr>
            <p:cNvPr id="57" name="Рисунок 5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885" b="10573"/>
            <a:stretch/>
          </p:blipFill>
          <p:spPr>
            <a:xfrm>
              <a:off x="9658349" y="-4521201"/>
              <a:ext cx="12192001" cy="3402694"/>
            </a:xfrm>
            <a:prstGeom prst="rect">
              <a:avLst/>
            </a:prstGeom>
          </p:spPr>
        </p:pic>
        <p:sp>
          <p:nvSpPr>
            <p:cNvPr id="71" name="Прямоугольник 70"/>
            <p:cNvSpPr/>
            <p:nvPr/>
          </p:nvSpPr>
          <p:spPr>
            <a:xfrm>
              <a:off x="9655176" y="-4521199"/>
              <a:ext cx="12192000" cy="3416302"/>
            </a:xfrm>
            <a:prstGeom prst="rect">
              <a:avLst/>
            </a:prstGeom>
            <a:solidFill>
              <a:srgbClr val="00BBE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21895" y="146355"/>
            <a:ext cx="6501493" cy="73228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3469" y="3780677"/>
            <a:ext cx="114050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Коробочное решение разработано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оптимизации прохождения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процедуры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получения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лицензии управляющей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 в соответствии </a:t>
            </a:r>
            <a:r>
              <a:rPr lang="ru-RU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требованиями Федерального закона от 29.11.2001 № 156-ФЗ и Положени</a:t>
            </a:r>
            <a:r>
              <a:rPr lang="ru-RU" sz="24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ru-RU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 </a:t>
            </a:r>
            <a:r>
              <a:rPr lang="ru-RU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24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29.06.2022 № </a:t>
            </a:r>
            <a:r>
              <a:rPr lang="ru-RU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798-П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35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439946" y="1425189"/>
            <a:ext cx="11538619" cy="3816429"/>
            <a:chOff x="552247" y="2337392"/>
            <a:chExt cx="11538619" cy="3816429"/>
          </a:xfrm>
        </p:grpSpPr>
        <p:sp>
          <p:nvSpPr>
            <p:cNvPr id="22" name="TextBox 21"/>
            <p:cNvSpPr txBox="1"/>
            <p:nvPr/>
          </p:nvSpPr>
          <p:spPr>
            <a:xfrm>
              <a:off x="552247" y="2337392"/>
              <a:ext cx="11538619" cy="3816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BE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Инструкци</a:t>
              </a:r>
              <a:r>
                <a:rPr kumimoji="0" lang="ru-RU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BBE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я</a:t>
              </a:r>
              <a:r>
                <a:rPr kumimoji="0" lang="ru-RU" sz="3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BE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  <a:p>
              <a:pPr marL="715963" marR="0" lvl="0" indent="-433388" algn="just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Blip>
                  <a:blip r:embed="rId3"/>
                </a:buBlip>
                <a:tabLst/>
                <a:defRPr/>
              </a:pPr>
              <a:r>
                <a:rPr lang="ru-RU" sz="24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</a:t>
              </a:r>
              <a:r>
                <a:rPr kumimoji="0" lang="ru-RU" sz="2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ойдите</a:t>
              </a:r>
              <a:r>
                <a:rPr lang="ru-RU" sz="24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в 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режим просмотра 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презентации, нажав клавишу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F5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ru-RU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/>
              </a:r>
              <a:br>
                <a:rPr kumimoji="0" lang="ru-RU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ru-RU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на 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клавиатуре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</a:t>
              </a: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В режиме просмотра будут доступны интерактивные кнопки </a:t>
              </a:r>
              <a:r>
                <a:rPr kumimoji="0" lang="ru-RU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навигации и файлы для скачивания</a:t>
              </a:r>
            </a:p>
            <a:p>
              <a:pPr marL="282575" marR="0" lvl="0" algn="just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715963" marR="0" lvl="0" indent="-433388" algn="just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Blip>
                  <a:blip r:embed="rId3"/>
                </a:buBlip>
                <a:tabLst/>
                <a:defRPr/>
              </a:pPr>
              <a:r>
                <a:rPr lang="ru-RU" sz="2400" b="1" noProof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</a:t>
              </a: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братите внимание</a:t>
              </a:r>
              <a:r>
                <a:rPr kumimoji="0" lang="ru-RU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что </a:t>
              </a: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документы с иконками</a:t>
              </a:r>
              <a:r>
                <a:rPr kumimoji="0" lang="ru-RU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           </a:t>
              </a: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   </a:t>
              </a:r>
              <a:r>
                <a:rPr kumimoji="0" lang="ru-RU" sz="24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доступны </a:t>
              </a:r>
              <a:br>
                <a:rPr kumimoji="0" lang="ru-RU" sz="24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ru-RU" sz="24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для скачивания</a:t>
              </a: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/>
            <a:srcRect l="10045" t="6130" r="11412" b="4201"/>
            <a:stretch/>
          </p:blipFill>
          <p:spPr>
            <a:xfrm>
              <a:off x="9317881" y="5301728"/>
              <a:ext cx="388251" cy="460298"/>
            </a:xfrm>
            <a:prstGeom prst="rect">
              <a:avLst/>
            </a:prstGeom>
          </p:spPr>
        </p:pic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2" t="-1537" r="34066" b="54246"/>
          <a:stretch/>
        </p:blipFill>
        <p:spPr>
          <a:xfrm>
            <a:off x="8628994" y="4389525"/>
            <a:ext cx="447067" cy="52414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3350" y="4340001"/>
            <a:ext cx="416768" cy="55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5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997324" y="1287463"/>
            <a:ext cx="8194676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pPr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Rectangle 984"/>
          <p:cNvSpPr/>
          <p:nvPr/>
        </p:nvSpPr>
        <p:spPr>
          <a:xfrm>
            <a:off x="3391511" y="1767344"/>
            <a:ext cx="463364" cy="49123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indent="-6350">
              <a:lnSpc>
                <a:spcPct val="107000"/>
              </a:lnSpc>
              <a:spcAft>
                <a:spcPts val="800"/>
              </a:spcAft>
            </a:pPr>
            <a:endParaRPr lang="ru-RU" sz="34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100" name="Группа 99"/>
          <p:cNvGrpSpPr/>
          <p:nvPr/>
        </p:nvGrpSpPr>
        <p:grpSpPr>
          <a:xfrm>
            <a:off x="2675200" y="790831"/>
            <a:ext cx="9336384" cy="5938925"/>
            <a:chOff x="2864104" y="1343090"/>
            <a:chExt cx="9215172" cy="5865179"/>
          </a:xfrm>
        </p:grpSpPr>
        <p:grpSp>
          <p:nvGrpSpPr>
            <p:cNvPr id="113" name="Группа 112"/>
            <p:cNvGrpSpPr/>
            <p:nvPr/>
          </p:nvGrpSpPr>
          <p:grpSpPr>
            <a:xfrm>
              <a:off x="2864104" y="1343090"/>
              <a:ext cx="9215172" cy="5865179"/>
              <a:chOff x="3355338" y="1325464"/>
              <a:chExt cx="8641041" cy="5917449"/>
            </a:xfrm>
          </p:grpSpPr>
          <p:sp>
            <p:nvSpPr>
              <p:cNvPr id="124" name="Прямоугольник 123"/>
              <p:cNvSpPr/>
              <p:nvPr/>
            </p:nvSpPr>
            <p:spPr>
              <a:xfrm>
                <a:off x="3355338" y="1325464"/>
                <a:ext cx="8641041" cy="5917449"/>
              </a:xfrm>
              <a:prstGeom prst="rect">
                <a:avLst/>
              </a:prstGeom>
              <a:solidFill>
                <a:srgbClr val="DBDB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</a:t>
                </a: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5" name="Прямоугольник 124"/>
              <p:cNvSpPr/>
              <p:nvPr/>
            </p:nvSpPr>
            <p:spPr>
              <a:xfrm>
                <a:off x="3476055" y="1972167"/>
                <a:ext cx="6656774" cy="617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indent="-285750" algn="just">
                  <a:lnSpc>
                    <a:spcPct val="107000"/>
                  </a:lnSpc>
                  <a:buClr>
                    <a:srgbClr val="00BBEE"/>
                  </a:buClr>
                  <a:buFont typeface="Arial" panose="020B0604020202020204" pitchFamily="34" charset="0"/>
                  <a:buChar char="►"/>
                </a:pPr>
                <a:r>
                  <a:rPr lang="ru-RU" sz="16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Скачайте </a:t>
                </a:r>
                <a:r>
                  <a:rPr lang="ru-RU" sz="1600" b="1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файл «Перечень документов»</a:t>
                </a:r>
                <a:r>
                  <a:rPr lang="en-US" sz="1600" b="1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160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для </a:t>
                </a:r>
                <a:r>
                  <a:rPr lang="ru-RU" sz="1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получения </a:t>
                </a:r>
                <a:r>
                  <a:rPr lang="ru-RU" sz="160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лицензии управляющей компании </a:t>
                </a:r>
                <a:endParaRPr lang="ru-RU" sz="1600" dirty="0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114" name="Группа 113"/>
            <p:cNvGrpSpPr/>
            <p:nvPr/>
          </p:nvGrpSpPr>
          <p:grpSpPr>
            <a:xfrm>
              <a:off x="3429526" y="2735404"/>
              <a:ext cx="6683548" cy="1480145"/>
              <a:chOff x="3679708" y="1301574"/>
              <a:chExt cx="7041600" cy="1883249"/>
            </a:xfrm>
          </p:grpSpPr>
          <p:sp>
            <p:nvSpPr>
              <p:cNvPr id="116" name="Rectangle 4"/>
              <p:cNvSpPr>
                <a:spLocks noChangeArrowheads="1"/>
              </p:cNvSpPr>
              <p:nvPr/>
            </p:nvSpPr>
            <p:spPr bwMode="auto">
              <a:xfrm>
                <a:off x="3679708" y="1437401"/>
                <a:ext cx="7041600" cy="156627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91440" tIns="0" rIns="91440" bIns="4572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285750" indent="-285750" algn="just">
                  <a:spcAft>
                    <a:spcPts val="1200"/>
                  </a:spcAft>
                  <a:buClr>
                    <a:srgbClr val="00BBEE"/>
                  </a:buClr>
                  <a:buFont typeface="Arial" panose="020B0604020202020204" pitchFamily="34" charset="0"/>
                  <a:buChar char="►"/>
                </a:pPr>
                <a:r>
                  <a:rPr lang="ru-RU" sz="1600" b="1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Воспользуйтесь файлом «Форма» </a:t>
                </a:r>
                <a:r>
                  <a:rPr lang="ru-RU" sz="1600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для заполнения заявления и анкет должностных лиц </a:t>
                </a:r>
                <a:r>
                  <a:rPr lang="ru-RU" sz="1600" b="1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или скачайте  формы </a:t>
                </a:r>
                <a:r>
                  <a:rPr lang="ru-RU" sz="1600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заявления и анкет должностных лиц и </a:t>
                </a:r>
                <a:r>
                  <a:rPr lang="ru-RU" sz="1600" b="1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заполните </a:t>
                </a:r>
                <a:r>
                  <a:rPr lang="ru-RU" sz="1600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их в соответствии с образцами</a:t>
                </a:r>
                <a:endParaRPr lang="ru-RU" sz="1600" dirty="0" smtClean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  <a:p>
                <a:pPr marL="285750" indent="-285750" algn="just">
                  <a:spcAft>
                    <a:spcPts val="1200"/>
                  </a:spcAft>
                  <a:buClr>
                    <a:srgbClr val="00BBEE"/>
                  </a:buClr>
                  <a:buFont typeface="Arial" panose="020B0604020202020204" pitchFamily="34" charset="0"/>
                  <a:buChar char="►"/>
                </a:pPr>
                <a:r>
                  <a:rPr lang="ru-RU" sz="1600" b="1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Распечатайте</a:t>
                </a:r>
                <a:r>
                  <a:rPr lang="ru-RU" sz="2000" b="1" dirty="0" smtClean="0">
                    <a:solidFill>
                      <a:schemeClr val="bg1"/>
                    </a:solidFill>
                    <a:cs typeface="Arial" panose="020B0604020202020204" pitchFamily="34" charset="0"/>
                  </a:rPr>
                  <a:t> </a:t>
                </a:r>
                <a:r>
                  <a:rPr lang="ru-RU" sz="1600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заявление </a:t>
                </a:r>
                <a:r>
                  <a:rPr lang="ru-RU" sz="1600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и </a:t>
                </a:r>
                <a:r>
                  <a:rPr lang="ru-RU" sz="1600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анкеты должностных лиц</a:t>
                </a:r>
              </a:p>
            </p:txBody>
          </p:sp>
          <p:sp>
            <p:nvSpPr>
              <p:cNvPr id="117" name="Прямоугольник 116"/>
              <p:cNvSpPr/>
              <p:nvPr/>
            </p:nvSpPr>
            <p:spPr>
              <a:xfrm>
                <a:off x="4041364" y="1301574"/>
                <a:ext cx="333097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endParaRPr lang="ru-RU" sz="2800" b="1" dirty="0">
                  <a:ln w="9525">
                    <a:noFill/>
                    <a:prstDash val="solid"/>
                  </a:ln>
                  <a:solidFill>
                    <a:schemeClr val="bg1">
                      <a:lumMod val="50000"/>
                      <a:lumOff val="5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122" name="Rectangle 4"/>
              <p:cNvSpPr>
                <a:spLocks noChangeArrowheads="1"/>
              </p:cNvSpPr>
              <p:nvPr/>
            </p:nvSpPr>
            <p:spPr bwMode="auto">
              <a:xfrm>
                <a:off x="4317697" y="2851965"/>
                <a:ext cx="6229426" cy="33285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Aft>
                    <a:spcPts val="1200"/>
                  </a:spcAft>
                </a:pPr>
                <a:endParaRPr lang="ru-RU" sz="140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Группа 5"/>
          <p:cNvGrpSpPr/>
          <p:nvPr/>
        </p:nvGrpSpPr>
        <p:grpSpPr>
          <a:xfrm>
            <a:off x="-15629" y="4913344"/>
            <a:ext cx="2383396" cy="999111"/>
            <a:chOff x="257657" y="1704946"/>
            <a:chExt cx="3086271" cy="1441850"/>
          </a:xfrm>
        </p:grpSpPr>
        <p:grpSp>
          <p:nvGrpSpPr>
            <p:cNvPr id="47" name="Группа 46"/>
            <p:cNvGrpSpPr/>
            <p:nvPr/>
          </p:nvGrpSpPr>
          <p:grpSpPr>
            <a:xfrm>
              <a:off x="257657" y="2064260"/>
              <a:ext cx="3086271" cy="1082536"/>
              <a:chOff x="257657" y="2064260"/>
              <a:chExt cx="3086271" cy="1082536"/>
            </a:xfrm>
          </p:grpSpPr>
          <p:sp>
            <p:nvSpPr>
              <p:cNvPr id="54" name="TextBox 53">
                <a:hlinkClick r:id="rId4" action="ppaction://hlinksldjump"/>
              </p:cNvPr>
              <p:cNvSpPr txBox="1"/>
              <p:nvPr/>
            </p:nvSpPr>
            <p:spPr>
              <a:xfrm>
                <a:off x="271814" y="2064260"/>
                <a:ext cx="3062950" cy="399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500"/>
                  </a:spcAft>
                </a:pPr>
                <a:endParaRPr lang="ru-RU" sz="1200" dirty="0">
                  <a:solidFill>
                    <a:srgbClr val="B7B8B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TextBox 54">
                <a:hlinkClick r:id="rId5" action="ppaction://hlinksldjump"/>
              </p:cNvPr>
              <p:cNvSpPr txBox="1"/>
              <p:nvPr/>
            </p:nvSpPr>
            <p:spPr>
              <a:xfrm>
                <a:off x="257657" y="2264132"/>
                <a:ext cx="3075470" cy="399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500"/>
                  </a:spcAft>
                </a:pPr>
                <a:endParaRPr lang="ru-RU" sz="1200" dirty="0">
                  <a:solidFill>
                    <a:srgbClr val="B7B8B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TextBox 61">
                <a:hlinkClick r:id="rId6" action="ppaction://hlinksldjump"/>
              </p:cNvPr>
              <p:cNvSpPr txBox="1"/>
              <p:nvPr/>
            </p:nvSpPr>
            <p:spPr>
              <a:xfrm>
                <a:off x="277070" y="2747049"/>
                <a:ext cx="3066858" cy="399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500"/>
                  </a:spcAft>
                </a:pPr>
                <a:endParaRPr lang="ru-RU" sz="1200" dirty="0">
                  <a:solidFill>
                    <a:srgbClr val="B7B8B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6" name="TextBox 125">
              <a:hlinkClick r:id="rId7" action="ppaction://hlinksldjump"/>
            </p:cNvPr>
            <p:cNvSpPr txBox="1"/>
            <p:nvPr/>
          </p:nvSpPr>
          <p:spPr>
            <a:xfrm>
              <a:off x="270177" y="1704946"/>
              <a:ext cx="3062950" cy="399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500"/>
                </a:spcAft>
              </a:pPr>
              <a:endPara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359224" y="-96315"/>
            <a:ext cx="8691679" cy="1202556"/>
          </a:xfrm>
        </p:spPr>
        <p:txBody>
          <a:bodyPr>
            <a:normAutofit/>
          </a:bodyPr>
          <a:lstStyle/>
          <a:p>
            <a:r>
              <a:rPr lang="ru-RU" dirty="0"/>
              <a:t>ПОДГОТОВКА КОМПЛЕКТА ДОКУМЕНТОВ</a:t>
            </a:r>
          </a:p>
        </p:txBody>
      </p:sp>
      <p:sp>
        <p:nvSpPr>
          <p:cNvPr id="53" name="Rectangle 4"/>
          <p:cNvSpPr>
            <a:spLocks noChangeArrowheads="1"/>
          </p:cNvSpPr>
          <p:nvPr/>
        </p:nvSpPr>
        <p:spPr bwMode="auto">
          <a:xfrm>
            <a:off x="3765258" y="3743037"/>
            <a:ext cx="8312508" cy="2616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Aft>
                <a:spcPts val="1200"/>
              </a:spcAft>
            </a:pPr>
            <a:r>
              <a:rPr lang="ru-RU" sz="1400" b="1" i="1" dirty="0" smtClean="0">
                <a:solidFill>
                  <a:schemeClr val="accent2"/>
                </a:solidFill>
                <a:cs typeface="Arial" panose="020B0604020202020204" pitchFamily="34" charset="0"/>
              </a:rPr>
              <a:t>                 </a:t>
            </a: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3404883" y="4578094"/>
            <a:ext cx="3494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3100648" y="5616438"/>
            <a:ext cx="8910936" cy="1113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Обращаем внимание: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З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аявление должно быть направлено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 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Банк России в виде файла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с расширением </a:t>
            </a:r>
            <a:r>
              <a:rPr lang="en-US" sz="12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*.</a:t>
            </a:r>
            <a:r>
              <a:rPr lang="en-US" sz="1200" b="1" dirty="0" err="1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docx</a:t>
            </a:r>
            <a:r>
              <a:rPr lang="en-US" sz="12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(*.rtf</a:t>
            </a:r>
            <a:r>
              <a:rPr lang="en-US" sz="12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)</a:t>
            </a:r>
            <a:r>
              <a:rPr lang="ru-RU" sz="12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А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нкеты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работников/кандидатов должны быть направлены в Банк России в виде файлов с расширением *.</a:t>
            </a:r>
            <a:r>
              <a:rPr lang="ru-RU" sz="1200" dirty="0" err="1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pdf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, содержащих 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 электронные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копии указанных 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документов.</a:t>
            </a:r>
            <a:endParaRPr lang="ru-RU" sz="12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endParaRPr lang="ru-RU" sz="14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251066" y="3794331"/>
            <a:ext cx="6754939" cy="1409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Проставьте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ФИО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подпись работника/кандидата и дату подписания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анкетах должностных лиц </a:t>
            </a:r>
          </a:p>
          <a:p>
            <a:pPr marL="2857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Приложите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подтверждающие документы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проверьте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списку, содержащемуся в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файле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«Перечень документов»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</a:pP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204219"/>
              </p:ext>
            </p:extLst>
          </p:nvPr>
        </p:nvGraphicFramePr>
        <p:xfrm>
          <a:off x="10042609" y="1248007"/>
          <a:ext cx="786989" cy="664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58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042609" y="1248007"/>
                        <a:ext cx="786989" cy="6640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036974"/>
              </p:ext>
            </p:extLst>
          </p:nvPr>
        </p:nvGraphicFramePr>
        <p:xfrm>
          <a:off x="10056034" y="443248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59" name="Документ" showAsIcon="1" r:id="rId10" imgW="914400" imgH="771480" progId="Word.Document.12">
                  <p:embed/>
                </p:oleObj>
              </mc:Choice>
              <mc:Fallback>
                <p:oleObj name="Документ" showAsIcon="1" r:id="rId10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056034" y="443248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Объект 19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993338"/>
              </p:ext>
            </p:extLst>
          </p:nvPr>
        </p:nvGraphicFramePr>
        <p:xfrm>
          <a:off x="9985637" y="2795272"/>
          <a:ext cx="880249" cy="742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0" name="Document" showAsIcon="1" r:id="rId12" imgW="914400" imgH="771480" progId="Word.Document.8">
                  <p:embed/>
                </p:oleObj>
              </mc:Choice>
              <mc:Fallback>
                <p:oleObj name="Document" showAsIcon="1" r:id="rId12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985637" y="2795272"/>
                        <a:ext cx="880249" cy="7427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Объект 20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789957"/>
              </p:ext>
            </p:extLst>
          </p:nvPr>
        </p:nvGraphicFramePr>
        <p:xfrm>
          <a:off x="10994557" y="2785393"/>
          <a:ext cx="862936" cy="728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1" name="Документ" showAsIcon="1" r:id="rId14" imgW="914400" imgH="771480" progId="Word.Document.12">
                  <p:embed/>
                </p:oleObj>
              </mc:Choice>
              <mc:Fallback>
                <p:oleObj name="Документ" showAsIcon="1" r:id="rId14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0994557" y="2785393"/>
                        <a:ext cx="862936" cy="728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Объект 22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9131848"/>
              </p:ext>
            </p:extLst>
          </p:nvPr>
        </p:nvGraphicFramePr>
        <p:xfrm>
          <a:off x="9997296" y="35482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2" name="Документ" showAsIcon="1" r:id="rId16" imgW="914400" imgH="771480" progId="Word.Document.12">
                  <p:embed/>
                </p:oleObj>
              </mc:Choice>
              <mc:Fallback>
                <p:oleObj name="Документ" showAsIcon="1" r:id="rId16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997296" y="35482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Объект 25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209392"/>
              </p:ext>
            </p:extLst>
          </p:nvPr>
        </p:nvGraphicFramePr>
        <p:xfrm>
          <a:off x="10968825" y="199918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3" name="Документ" showAsIcon="1" r:id="rId18" imgW="914400" imgH="771480" progId="Word.Document.12">
                  <p:embed/>
                </p:oleObj>
              </mc:Choice>
              <mc:Fallback>
                <p:oleObj name="Документ" showAsIcon="1" r:id="rId18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0968825" y="199918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Объект 26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9423058"/>
              </p:ext>
            </p:extLst>
          </p:nvPr>
        </p:nvGraphicFramePr>
        <p:xfrm>
          <a:off x="10031154" y="198784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4" name="Document" showAsIcon="1" r:id="rId20" imgW="914400" imgH="771480" progId="Word.Document.8">
                  <p:embed/>
                </p:oleObj>
              </mc:Choice>
              <mc:Fallback>
                <p:oleObj name="Document" showAsIcon="1" r:id="rId20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0031154" y="198784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1677687"/>
              </p:ext>
            </p:extLst>
          </p:nvPr>
        </p:nvGraphicFramePr>
        <p:xfrm>
          <a:off x="10956885" y="353684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5" name="Документ" showAsIcon="1" r:id="rId22" imgW="914400" imgH="771480" progId="Word.Document.12">
                  <p:embed/>
                </p:oleObj>
              </mc:Choice>
              <mc:Fallback>
                <p:oleObj name="Документ" showAsIcon="1" r:id="rId22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0956885" y="353684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01767"/>
              </p:ext>
            </p:extLst>
          </p:nvPr>
        </p:nvGraphicFramePr>
        <p:xfrm>
          <a:off x="10956885" y="437115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6" name="Документ" showAsIcon="1" r:id="rId24" imgW="914400" imgH="771480" progId="Word.Document.12">
                  <p:embed/>
                </p:oleObj>
              </mc:Choice>
              <mc:Fallback>
                <p:oleObj name="Документ" showAsIcon="1" r:id="rId24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0956885" y="437115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-30308" y="1438884"/>
            <a:ext cx="2734887" cy="3979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6" action="ppaction://hlinksldjump"/>
              </a:rPr>
              <a:t>Заявление и анкеты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7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8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9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0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1" action="ppaction://hlinksldjump"/>
              </a:rPr>
              <a:t>Документы для оценки финансового положения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2" action="ppaction://hlinksldjump"/>
              </a:rPr>
              <a:t>Внутренние документы </a:t>
            </a: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 action="ppaction://hlinksldjump"/>
              </a:rPr>
              <a:t>Направление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 action="ppaction://hlinksldjump"/>
              </a:rPr>
              <a:t>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3" action="ppaction://hlinksldjump"/>
              </a:rPr>
              <a:t>Н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3" action="ppaction://hlinksldjump"/>
              </a:rPr>
              <a:t>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3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34"/>
          <a:srcRect t="16100" r="17537" b="8157"/>
          <a:stretch/>
        </p:blipFill>
        <p:spPr>
          <a:xfrm>
            <a:off x="2720736" y="5988482"/>
            <a:ext cx="377868" cy="310342"/>
          </a:xfrm>
          <a:prstGeom prst="rect">
            <a:avLst/>
          </a:prstGeom>
        </p:spPr>
      </p:pic>
      <p:graphicFrame>
        <p:nvGraphicFramePr>
          <p:cNvPr id="7" name="Объект 6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313316"/>
              </p:ext>
            </p:extLst>
          </p:nvPr>
        </p:nvGraphicFramePr>
        <p:xfrm>
          <a:off x="10968825" y="124319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7" name="Лист с поддержкой макросов" showAsIcon="1" r:id="rId35" imgW="914400" imgH="771480" progId="Excel.SheetMacroEnabled.12">
                  <p:embed/>
                </p:oleObj>
              </mc:Choice>
              <mc:Fallback>
                <p:oleObj name="Лист с поддержкой макросов" showAsIcon="1" r:id="rId35" imgW="914400" imgH="771480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0968825" y="124319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470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3187213" y="928215"/>
            <a:ext cx="8932743" cy="5776093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 algn="just">
              <a:spcAft>
                <a:spcPts val="1200"/>
              </a:spcAft>
              <a:buBlip>
                <a:blip r:embed="rId4"/>
              </a:buBlip>
            </a:pPr>
            <a:endParaRPr lang="ru-RU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3348973" y="928215"/>
            <a:ext cx="8770983" cy="6580135"/>
            <a:chOff x="3829626" y="830202"/>
            <a:chExt cx="8873772" cy="6536211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829626" y="830202"/>
              <a:ext cx="8873772" cy="65362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</a:pPr>
              <a:r>
                <a:rPr lang="ru-RU" sz="1700" b="1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Подготовьте анкеты </a:t>
              </a:r>
              <a:r>
                <a:rPr lang="ru-RU" sz="17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в отношении следующих лиц соискателя лицензии </a:t>
              </a:r>
              <a:r>
                <a:rPr lang="ru-RU" sz="1700" b="1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(работников/кандидатов на должности)</a:t>
              </a:r>
              <a:endPara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algn="just">
                <a:lnSpc>
                  <a:spcPct val="107000"/>
                </a:lnSpc>
              </a:pPr>
              <a:endParaRPr lang="ru-RU" sz="8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07000"/>
                </a:lnSpc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единоличного исполнительного органа</a:t>
              </a:r>
            </a:p>
            <a:p>
              <a:pPr algn="just">
                <a:lnSpc>
                  <a:spcPct val="107000"/>
                </a:lnSpc>
                <a:buClr>
                  <a:srgbClr val="00BBEE"/>
                </a:buClr>
              </a:pPr>
              <a:endParaRPr lang="ru-RU" sz="8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07000"/>
                </a:lnSpc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контролера (кандидата на должность)</a:t>
              </a:r>
            </a:p>
            <a:p>
              <a:pPr marL="285750" indent="-285750" algn="just">
                <a:lnSpc>
                  <a:spcPct val="107000"/>
                </a:lnSpc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endParaRPr lang="ru-RU" sz="8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07000"/>
                </a:lnSpc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главного бухгалтера (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кандидата на должность)</a:t>
              </a:r>
              <a:endPara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07000"/>
                </a:lnSpc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endParaRPr lang="ru-RU" sz="8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07000"/>
                </a:lnSpc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специального должностного лица, ответственного за реализацию правил внутреннего контроля в целях противодействия легализации (отмыванию) доходов, полученных преступным путем, экстремистской деятельности и финансированию распространения оружия массового уничтожения (СДЛ</a:t>
              </a:r>
              <a:r>
                <a:rPr lang="en-US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по 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ПОД/ФТ/ЭД/ФРОМУ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) (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кандидата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/>
              </a:r>
              <a:b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</a:b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на 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должность)</a:t>
              </a:r>
              <a:endPara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07000"/>
                </a:lnSpc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endParaRPr lang="ru-RU" sz="8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07000"/>
                </a:lnSpc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иных лиц (при наличии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): члена совета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директоров (наблюдательного совета), члена 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коллегиального исполнительного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органа, заместителя 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единоличного исполнительного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органа (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кандидата на должность),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заместителя 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главного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бухгалтера (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кандидата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/>
              </a:r>
              <a:b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</a:b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на 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должность),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руководителя и главного 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бухгалтера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филиала (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кандидатов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/>
              </a:r>
              <a:b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</a:b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на должности)</a:t>
              </a:r>
            </a:p>
            <a:p>
              <a:pPr algn="just">
                <a:lnSpc>
                  <a:spcPct val="107000"/>
                </a:lnSpc>
                <a:buClr>
                  <a:srgbClr val="00BBEE"/>
                </a:buClr>
              </a:pPr>
              <a:endParaRPr lang="ru-RU" sz="8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algn="just">
                <a:lnSpc>
                  <a:spcPct val="107000"/>
                </a:lnSpc>
                <a:buClr>
                  <a:srgbClr val="00BBEE"/>
                </a:buClr>
              </a:pPr>
              <a:r>
                <a:rPr lang="en-US" sz="12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      </a:t>
              </a:r>
              <a:r>
                <a:rPr lang="ru-RU" sz="12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Обращаем </a:t>
              </a:r>
              <a:r>
                <a:rPr lang="ru-RU" sz="12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внимание</a:t>
              </a:r>
              <a:r>
                <a:rPr lang="ru-RU" sz="12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:</a:t>
              </a:r>
            </a:p>
            <a:p>
              <a:pPr algn="just">
                <a:lnSpc>
                  <a:spcPct val="107000"/>
                </a:lnSpc>
                <a:buClr>
                  <a:srgbClr val="00BBEE"/>
                </a:buClr>
              </a:pPr>
              <a:r>
                <a:rPr lang="en-US" sz="12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      </a:t>
              </a:r>
              <a:r>
                <a:rPr lang="ru-RU" sz="12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В случае, если физическое лицо является кандидатом на должность, то к анкете прилагается справка </a:t>
              </a:r>
              <a:br>
                <a:rPr lang="ru-RU" sz="12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</a:br>
              <a:r>
                <a:rPr lang="ru-RU" sz="12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о планируемой дате</a:t>
              </a:r>
              <a:r>
                <a:rPr lang="en-US" sz="1200" dirty="0" smtClean="0">
                  <a:solidFill>
                    <a:srgbClr val="DBDBDC"/>
                  </a:solidFill>
                  <a:latin typeface="Arial"/>
                  <a:cs typeface="Arial" panose="020B0604020202020204" pitchFamily="34" charset="0"/>
                </a:rPr>
                <a:t>j</a:t>
              </a:r>
              <a:r>
                <a:rPr lang="ru-RU" sz="12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подписания трудового </a:t>
              </a:r>
              <a:r>
                <a:rPr lang="ru-RU" sz="12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договора между </a:t>
              </a:r>
              <a:r>
                <a:rPr lang="ru-RU" sz="12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соискателем лицензии </a:t>
              </a:r>
              <a:r>
                <a:rPr lang="ru-RU" sz="12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и </a:t>
              </a:r>
              <a:r>
                <a:rPr lang="ru-RU" sz="12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кандидатом.</a:t>
              </a:r>
            </a:p>
            <a:p>
              <a:pPr algn="just">
                <a:lnSpc>
                  <a:spcPct val="107000"/>
                </a:lnSpc>
                <a:buClr>
                  <a:srgbClr val="00BBEE"/>
                </a:buClr>
              </a:pPr>
              <a:endParaRPr lang="ru-RU" sz="8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algn="just">
                <a:lnSpc>
                  <a:spcPct val="107000"/>
                </a:lnSpc>
                <a:buClr>
                  <a:srgbClr val="00BBEE"/>
                </a:buClr>
              </a:pPr>
              <a:r>
                <a:rPr lang="en-US" sz="12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      </a:t>
              </a:r>
              <a:r>
                <a:rPr lang="ru-RU" sz="12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Составьте справку в соответствии с образцом.</a:t>
              </a:r>
              <a:endPara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 algn="just">
                <a:lnSpc>
                  <a:spcPct val="107000"/>
                </a:lnSpc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endParaRPr lang="ru-RU" sz="16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algn="just">
                <a:lnSpc>
                  <a:spcPct val="107000"/>
                </a:lnSpc>
                <a:buClr>
                  <a:srgbClr val="00BBEE"/>
                </a:buClr>
              </a:pP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       </a:t>
              </a:r>
            </a:p>
            <a:p>
              <a:pPr algn="just">
                <a:lnSpc>
                  <a:spcPct val="107000"/>
                </a:lnSpc>
              </a:pPr>
              <a:endParaRPr lang="ru-RU" sz="16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grpSp>
          <p:nvGrpSpPr>
            <p:cNvPr id="25" name="Группа 24"/>
            <p:cNvGrpSpPr/>
            <p:nvPr/>
          </p:nvGrpSpPr>
          <p:grpSpPr>
            <a:xfrm>
              <a:off x="4826839" y="3080664"/>
              <a:ext cx="7365161" cy="1464174"/>
              <a:chOff x="4851053" y="2784866"/>
              <a:chExt cx="7365161" cy="1464174"/>
            </a:xfrm>
          </p:grpSpPr>
          <p:sp>
            <p:nvSpPr>
              <p:cNvPr id="46" name="Прямоугольник 45"/>
              <p:cNvSpPr/>
              <p:nvPr/>
            </p:nvSpPr>
            <p:spPr>
              <a:xfrm>
                <a:off x="4884219" y="2784866"/>
                <a:ext cx="6902824" cy="372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ru-RU" dirty="0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851053" y="3938721"/>
                <a:ext cx="7365161" cy="310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ru-RU" sz="14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8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348973" y="447881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41228" y="1491023"/>
            <a:ext cx="2734887" cy="3979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 action="ppaction://hlinksldjump"/>
              </a:rPr>
              <a:t>Заявление и анкеты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Документы для оценки финансового положения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Внутренние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документы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Направление 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87213" y="5831329"/>
            <a:ext cx="377985" cy="310923"/>
          </a:xfrm>
          <a:prstGeom prst="rect">
            <a:avLst/>
          </a:prstGeom>
        </p:spPr>
      </p:pic>
      <p:graphicFrame>
        <p:nvGraphicFramePr>
          <p:cNvPr id="5" name="Объект 4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0504599"/>
              </p:ext>
            </p:extLst>
          </p:nvPr>
        </p:nvGraphicFramePr>
        <p:xfrm>
          <a:off x="10581048" y="6142252"/>
          <a:ext cx="907141" cy="692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2" name="Документ" showAsIcon="1" r:id="rId16" imgW="914400" imgH="771480" progId="Word.Document.12">
                  <p:embed/>
                </p:oleObj>
              </mc:Choice>
              <mc:Fallback>
                <p:oleObj name="Документ" showAsIcon="1" r:id="rId16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0581048" y="6142252"/>
                        <a:ext cx="907141" cy="692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111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997324" y="1287463"/>
            <a:ext cx="8194676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pPr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Rectangle 984"/>
          <p:cNvSpPr/>
          <p:nvPr/>
        </p:nvSpPr>
        <p:spPr>
          <a:xfrm>
            <a:off x="3391511" y="1767344"/>
            <a:ext cx="463364" cy="49123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indent="-6350">
              <a:lnSpc>
                <a:spcPct val="107000"/>
              </a:lnSpc>
              <a:spcAft>
                <a:spcPts val="800"/>
              </a:spcAft>
            </a:pPr>
            <a:endParaRPr lang="ru-RU" sz="34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100" name="Группа 99"/>
          <p:cNvGrpSpPr/>
          <p:nvPr/>
        </p:nvGrpSpPr>
        <p:grpSpPr>
          <a:xfrm>
            <a:off x="2886454" y="963827"/>
            <a:ext cx="9181978" cy="5690728"/>
            <a:chOff x="3067781" y="1362414"/>
            <a:chExt cx="9108376" cy="5492028"/>
          </a:xfrm>
        </p:grpSpPr>
        <p:grpSp>
          <p:nvGrpSpPr>
            <p:cNvPr id="113" name="Группа 112"/>
            <p:cNvGrpSpPr/>
            <p:nvPr/>
          </p:nvGrpSpPr>
          <p:grpSpPr>
            <a:xfrm>
              <a:off x="3067781" y="1362414"/>
              <a:ext cx="9108376" cy="5492028"/>
              <a:chOff x="3546327" y="1344961"/>
              <a:chExt cx="8540899" cy="5540973"/>
            </a:xfrm>
          </p:grpSpPr>
          <p:sp>
            <p:nvSpPr>
              <p:cNvPr id="124" name="Прямоугольник 123"/>
              <p:cNvSpPr/>
              <p:nvPr/>
            </p:nvSpPr>
            <p:spPr>
              <a:xfrm>
                <a:off x="3810002" y="1344961"/>
                <a:ext cx="8277224" cy="5540973"/>
              </a:xfrm>
              <a:prstGeom prst="rect">
                <a:avLst/>
              </a:prstGeom>
              <a:solidFill>
                <a:srgbClr val="DBDB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</a:t>
                </a: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5" name="Прямоугольник 124"/>
              <p:cNvSpPr/>
              <p:nvPr/>
            </p:nvSpPr>
            <p:spPr>
              <a:xfrm>
                <a:off x="3546327" y="1925447"/>
                <a:ext cx="8308206" cy="6350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indent="-285750" algn="just">
                  <a:lnSpc>
                    <a:spcPct val="107000"/>
                  </a:lnSpc>
                  <a:buClr>
                    <a:srgbClr val="00BBEE"/>
                  </a:buClr>
                  <a:buFont typeface="Arial" panose="020B0604020202020204" pitchFamily="34" charset="0"/>
                  <a:buChar char="►"/>
                </a:pPr>
                <a:r>
                  <a:rPr lang="ru-RU" sz="1700" b="1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Подготовьте</a:t>
                </a:r>
                <a:r>
                  <a:rPr lang="ru-RU" sz="170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1700" b="1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нотариально </a:t>
                </a:r>
                <a:r>
                  <a:rPr lang="ru-RU" sz="17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удостоверенные </a:t>
                </a:r>
                <a:r>
                  <a:rPr lang="ru-RU" sz="17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копии учредительных </a:t>
                </a:r>
                <a:r>
                  <a:rPr lang="ru-RU" sz="170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документов </a:t>
                </a:r>
                <a:r>
                  <a:rPr lang="ru-RU" sz="17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соискателя </a:t>
                </a:r>
                <a:r>
                  <a:rPr lang="ru-RU" sz="170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лицензии</a:t>
                </a:r>
                <a:endParaRPr lang="ru-RU" sz="17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4" name="Группа 113"/>
            <p:cNvGrpSpPr/>
            <p:nvPr/>
          </p:nvGrpSpPr>
          <p:grpSpPr>
            <a:xfrm>
              <a:off x="3506948" y="2735404"/>
              <a:ext cx="8421057" cy="1480144"/>
              <a:chOff x="3761276" y="1301574"/>
              <a:chExt cx="8872190" cy="1883249"/>
            </a:xfrm>
          </p:grpSpPr>
          <p:sp>
            <p:nvSpPr>
              <p:cNvPr id="116" name="Rectangle 4"/>
              <p:cNvSpPr>
                <a:spLocks noChangeArrowheads="1"/>
              </p:cNvSpPr>
              <p:nvPr/>
            </p:nvSpPr>
            <p:spPr bwMode="auto">
              <a:xfrm>
                <a:off x="3761276" y="1633874"/>
                <a:ext cx="8872190" cy="102039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91440" tIns="0" rIns="91440" bIns="4572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285750" indent="-285750" algn="just">
                  <a:spcAft>
                    <a:spcPts val="1200"/>
                  </a:spcAft>
                  <a:buClr>
                    <a:srgbClr val="00BBEE"/>
                  </a:buClr>
                  <a:buFont typeface="Arial" panose="020B0604020202020204" pitchFamily="34" charset="0"/>
                  <a:buChar char="►"/>
                </a:pPr>
                <a:r>
                  <a:rPr lang="ru-RU" sz="1700" b="1" dirty="0">
                    <a:solidFill>
                      <a:prstClr val="black"/>
                    </a:solidFill>
                    <a:cs typeface="Arial" panose="020B0604020202020204" pitchFamily="34" charset="0"/>
                  </a:rPr>
                  <a:t>Подготовьте копию документа</a:t>
                </a:r>
                <a:r>
                  <a:rPr lang="ru-RU" sz="1700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, подтверждающего уплату </a:t>
                </a:r>
                <a:r>
                  <a:rPr lang="ru-RU" sz="1700" b="1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государственной пошлины</a:t>
                </a:r>
                <a:r>
                  <a:rPr lang="ru-RU" sz="1700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 за рассмотрение заявления о предоставлении лицензии управляющей компании   </a:t>
                </a:r>
                <a:endParaRPr lang="ru-RU" sz="1700" dirty="0">
                  <a:solidFill>
                    <a:prstClr val="black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17" name="Прямоугольник 116"/>
              <p:cNvSpPr/>
              <p:nvPr/>
            </p:nvSpPr>
            <p:spPr>
              <a:xfrm>
                <a:off x="4041364" y="1301574"/>
                <a:ext cx="333097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endParaRPr lang="ru-RU" sz="2800" b="1" dirty="0">
                  <a:ln w="9525">
                    <a:noFill/>
                    <a:prstDash val="solid"/>
                  </a:ln>
                  <a:solidFill>
                    <a:schemeClr val="bg1">
                      <a:lumMod val="50000"/>
                      <a:lumOff val="50000"/>
                    </a:schemeClr>
                  </a:solidFill>
                  <a:latin typeface="Arial"/>
                </a:endParaRPr>
              </a:p>
            </p:txBody>
          </p:sp>
          <p:sp>
            <p:nvSpPr>
              <p:cNvPr id="122" name="Rectangle 4"/>
              <p:cNvSpPr>
                <a:spLocks noChangeArrowheads="1"/>
              </p:cNvSpPr>
              <p:nvPr/>
            </p:nvSpPr>
            <p:spPr bwMode="auto">
              <a:xfrm>
                <a:off x="4317697" y="2851965"/>
                <a:ext cx="6229426" cy="33285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Aft>
                    <a:spcPts val="1200"/>
                  </a:spcAft>
                </a:pPr>
                <a:endParaRPr lang="ru-RU" sz="1400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2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329170" y="44723"/>
            <a:ext cx="8251961" cy="1336426"/>
          </a:xfrm>
        </p:spPr>
        <p:txBody>
          <a:bodyPr>
            <a:normAutofit/>
          </a:bodyPr>
          <a:lstStyle/>
          <a:p>
            <a:r>
              <a:rPr lang="ru-RU" dirty="0"/>
              <a:t>ПОДГОТОВКА КОМПЛЕКТА ДОКУМЕНТОВ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29171" y="3886642"/>
            <a:ext cx="85920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eaLnBrk="0" fontAlgn="base" hangingPunct="0">
              <a:spcBef>
                <a:spcPct val="0"/>
              </a:spcBef>
              <a:spcAft>
                <a:spcPts val="1200"/>
              </a:spcAft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Подготовьте</a:t>
            </a:r>
            <a:r>
              <a:rPr lang="ru-RU" sz="17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нотариально удостоверенные </a:t>
            </a:r>
            <a:r>
              <a:rPr lang="ru-RU" sz="17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копии документов, подтверждающих избрание (назначение) лица, осуществляющего функции единоличного исполнительного </a:t>
            </a:r>
            <a:r>
              <a:rPr lang="ru-RU" sz="17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органа, лиц</a:t>
            </a:r>
            <a:r>
              <a:rPr lang="ru-RU" sz="17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являющихся членами совета директоров (наблюдательного совета), и лиц, являющихся членами коллегиального исполнительного органа соискателя </a:t>
            </a:r>
            <a:r>
              <a:rPr lang="ru-RU" sz="17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лицензии (при наличии)</a:t>
            </a:r>
            <a:endParaRPr lang="ru-RU" sz="1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8518" y="1216828"/>
            <a:ext cx="2345487" cy="4375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 action="ppaction://hlinksldjump"/>
              </a:rPr>
              <a:t>Учредительные документы и пошлина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Документы для оценки финансового положения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Внутренние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документы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Направление 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26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3086111" y="1188912"/>
            <a:ext cx="9046622" cy="5570805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BBEE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ращаем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внимание: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3194627" y="1398434"/>
            <a:ext cx="8864514" cy="5430288"/>
            <a:chOff x="3589844" y="1257350"/>
            <a:chExt cx="8530337" cy="3912094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3589844" y="1257350"/>
              <a:ext cx="8392975" cy="2873347"/>
            </a:xfrm>
            <a:prstGeom prst="rect">
              <a:avLst/>
            </a:prstGeom>
            <a:solidFill>
              <a:srgbClr val="DBD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954171" y="3783341"/>
              <a:ext cx="8091317" cy="372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892810" y="4130822"/>
              <a:ext cx="8227371" cy="3103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4138266" y="1436755"/>
              <a:ext cx="7139789" cy="16205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7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Подготовьте финансовые документы </a:t>
              </a:r>
              <a:r>
                <a:rPr kumimoji="0" lang="ru-RU" sz="17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соискателя </a:t>
              </a:r>
              <a:r>
                <a:rPr kumimoji="0" lang="ru-RU" sz="17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лицензии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Составьте расчет </a:t>
              </a: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размера собственных средств</a:t>
              </a: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ru-RU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(РСС) соискателя </a:t>
              </a: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лицензии </a:t>
              </a: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на </a:t>
              </a: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дату не ранее чем за 5 </a:t>
              </a: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рабочих </a:t>
              </a: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дней</a:t>
              </a: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 до даты направления в Банк России заявления (</a:t>
              </a: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расчетная </a:t>
              </a: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дата</a:t>
              </a:r>
              <a:r>
                <a:rPr kumimoji="0" lang="ru-RU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) и рассчитайте </a:t>
              </a:r>
              <a:r>
                <a:rPr kumimoji="0" lang="ru-RU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в </a:t>
              </a: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соответствии с </a:t>
              </a: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Указанием Банка России </a:t>
              </a: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от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19.07.2016 </a:t>
              </a: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№</a:t>
              </a: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4075-</a:t>
              </a: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У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3892810" y="4861667"/>
              <a:ext cx="751900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3731980" y="4807513"/>
              <a:ext cx="8327154" cy="1819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5319082" y="5817956"/>
            <a:ext cx="885184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348973" y="457527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64813" y="5696111"/>
            <a:ext cx="7988853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BBEE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Обращаем внимание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: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Минимальный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размер собственных средств должен составлять не менее 20 000 000 руб.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376653" y="3947500"/>
            <a:ext cx="7807371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Для расчета РСС рекомендуется использовать форму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0420514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«Расчет собственных средств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управляющей компании инвестиционных фондов,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паевых инвестиционных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фондов и негосударственных пенсионных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фондов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», 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установленную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Указанием Банка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России от 05.10.2022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№ 6292-У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3407" y="2430842"/>
            <a:ext cx="457240" cy="530398"/>
          </a:xfrm>
          <a:prstGeom prst="rect">
            <a:avLst/>
          </a:prstGeom>
        </p:spPr>
      </p:pic>
      <p:sp>
        <p:nvSpPr>
          <p:cNvPr id="47" name="Прямоугольник 46"/>
          <p:cNvSpPr/>
          <p:nvPr/>
        </p:nvSpPr>
        <p:spPr>
          <a:xfrm>
            <a:off x="4022980" y="3821261"/>
            <a:ext cx="7967210" cy="306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0091" y="1470612"/>
            <a:ext cx="2346182" cy="4375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 action="ppaction://hlinksldjump"/>
              </a:rPr>
              <a:t>Заявление и анкеты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Учредительные документы и пошлина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Финансовые документы (РСС)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Финансовые документы (приложения к РСС)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Сведения об участниках (акционерах)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Документы для оценки финансового положения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Внутренние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документы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Направление документов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Н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ормативные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 правовые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акты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marR="0" lvl="0" indent="-1714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Полезные ссылки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89744" y="5747030"/>
            <a:ext cx="377985" cy="31092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24291" y="2317969"/>
            <a:ext cx="743776" cy="908383"/>
          </a:xfrm>
          <a:prstGeom prst="rect">
            <a:avLst/>
          </a:prstGeom>
        </p:spPr>
      </p:pic>
      <p:graphicFrame>
        <p:nvGraphicFramePr>
          <p:cNvPr id="5" name="Объект 4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8167946"/>
              </p:ext>
            </p:extLst>
          </p:nvPr>
        </p:nvGraphicFramePr>
        <p:xfrm>
          <a:off x="11184024" y="413115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Документ" showAsIcon="1" r:id="rId17" imgW="914400" imgH="771480" progId="Word.Document.12">
                  <p:embed/>
                </p:oleObj>
              </mc:Choice>
              <mc:Fallback>
                <p:oleObj name="Документ" showAsIcon="1" r:id="rId17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184024" y="413115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793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3115420" y="1022433"/>
            <a:ext cx="8886850" cy="5620439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07000"/>
              </a:lnSpc>
              <a:buClr>
                <a:srgbClr val="00BBEE"/>
              </a:buClr>
              <a:defRPr/>
            </a:pPr>
            <a:endParaRPr lang="ru-RU" sz="1200" dirty="0" smtClean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00BBEE"/>
              </a:buClr>
              <a:defRPr/>
            </a:pPr>
            <a:endParaRPr lang="ru-RU" sz="12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00BBEE"/>
              </a:buClr>
              <a:defRPr/>
            </a:pPr>
            <a:endParaRPr lang="ru-RU" sz="1200" dirty="0" smtClean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00BBEE"/>
              </a:buClr>
              <a:defRPr/>
            </a:pPr>
            <a:endParaRPr lang="ru-RU" sz="12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00BBEE"/>
              </a:buClr>
              <a:defRPr/>
            </a:pPr>
            <a:endParaRPr lang="ru-RU" sz="1200" dirty="0" smtClean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00BBEE"/>
              </a:buClr>
              <a:defRPr/>
            </a:pPr>
            <a:endParaRPr lang="ru-RU" sz="12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00BBEE"/>
              </a:buClr>
              <a:defRPr/>
            </a:pPr>
            <a:endParaRPr lang="ru-RU" sz="1200" dirty="0" smtClean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00BBEE"/>
              </a:buClr>
              <a:defRPr/>
            </a:pPr>
            <a:endParaRPr lang="ru-RU" sz="12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buClr>
                <a:srgbClr val="00BBEE"/>
              </a:buClr>
              <a:defRPr/>
            </a:pP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         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560186" y="5704850"/>
            <a:ext cx="78441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ОФР целесообразно представить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формам, установленным приложениями</a:t>
            </a:r>
            <a:r>
              <a:rPr kumimoji="0" lang="en-US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№ 3 и № 4 к Приказу Минфина России от 04.10.2023 № 157н.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550586" y="5229103"/>
            <a:ext cx="78537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еречень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иных документов, прилагаемых к РСС зависит от состава активов, включенных в РСС соискателя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лицензии.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550586" y="4582097"/>
            <a:ext cx="7853789" cy="659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Обращаем внимание: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ухгалтерские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документы должны быть составлены на расчетную дату, которая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соответствует дате РСС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соискателя лицензии.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10000" y="98508"/>
            <a:ext cx="10515600" cy="923925"/>
          </a:xfrm>
        </p:spPr>
        <p:txBody>
          <a:bodyPr rtlCol="0">
            <a:normAutofit/>
          </a:bodyPr>
          <a:lstStyle/>
          <a:p>
            <a:r>
              <a:rPr lang="ru-RU" sz="2800" b="1" dirty="0" smtClean="0">
                <a:solidFill>
                  <a:srgbClr val="00B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КОМПЛЕКТА ДОКУМЕНТОВ</a:t>
            </a:r>
            <a:endParaRPr lang="ru-RU" sz="2800" b="1" dirty="0">
              <a:solidFill>
                <a:srgbClr val="00BB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532980" y="1368022"/>
            <a:ext cx="792713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Подготовьте документы, прилагаемые</a:t>
            </a:r>
            <a:r>
              <a:rPr kumimoji="0" lang="ru-RU" sz="17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РСС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3200939" y="2276584"/>
            <a:ext cx="8665012" cy="3231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lvl="1" indent="-285750" algn="just">
              <a:spcAft>
                <a:spcPts val="1200"/>
              </a:spcAft>
              <a:buBlip>
                <a:blip r:embed="rId4"/>
              </a:buBlip>
            </a:pP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Бухгалтерский баланс (ББ</a:t>
            </a:r>
            <a:r>
              <a:rPr lang="ru-RU" dirty="0">
                <a:solidFill>
                  <a:prstClr val="black"/>
                </a:solidFill>
                <a:cs typeface="Arial" panose="020B0604020202020204" pitchFamily="34" charset="0"/>
              </a:rPr>
              <a:t>)</a:t>
            </a:r>
            <a:endParaRPr lang="ru-RU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3200939" y="3132779"/>
            <a:ext cx="8665012" cy="2923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lvl="1" indent="-285750" algn="just">
              <a:spcAft>
                <a:spcPts val="1200"/>
              </a:spcAft>
              <a:buBlip>
                <a:blip r:embed="rId4"/>
              </a:buBlip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Отчет </a:t>
            </a:r>
            <a:r>
              <a:rPr lang="ru-RU" sz="1600" dirty="0">
                <a:solidFill>
                  <a:prstClr val="black"/>
                </a:solidFill>
                <a:cs typeface="Arial" panose="020B0604020202020204" pitchFamily="34" charset="0"/>
              </a:rPr>
              <a:t>о финансовых результатах (ОФР)</a:t>
            </a:r>
            <a:endParaRPr lang="ru-RU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3200939" y="3800628"/>
            <a:ext cx="8175099" cy="53860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lvl="1" indent="-285750" algn="just">
              <a:spcAft>
                <a:spcPts val="1200"/>
              </a:spcAft>
              <a:buBlip>
                <a:blip r:embed="rId4"/>
              </a:buBlip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Документ соискателя лицензии об активах, принимаемых к РСС, содержащий сведения о составе, структуре и стоимости указанных активов    </a:t>
            </a:r>
            <a:endParaRPr lang="ru-RU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997" y="1334104"/>
            <a:ext cx="457240" cy="53039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6928" y="1549400"/>
            <a:ext cx="2504746" cy="4177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Финансовые документы (приложения к РСС)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Документы для оценки финансового положения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Внутренние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документы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Направление 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5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6201" y="1169419"/>
            <a:ext cx="743776" cy="91447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00939" y="5243185"/>
            <a:ext cx="377985" cy="310923"/>
          </a:xfrm>
          <a:prstGeom prst="rect">
            <a:avLst/>
          </a:prstGeom>
        </p:spPr>
      </p:pic>
      <p:graphicFrame>
        <p:nvGraphicFramePr>
          <p:cNvPr id="3" name="Объект 2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468680"/>
              </p:ext>
            </p:extLst>
          </p:nvPr>
        </p:nvGraphicFramePr>
        <p:xfrm>
          <a:off x="8610600" y="213971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7" name="Лист" showAsIcon="1" r:id="rId18" imgW="914400" imgH="771480" progId="Excel.Sheet.8">
                  <p:embed/>
                </p:oleObj>
              </mc:Choice>
              <mc:Fallback>
                <p:oleObj name="Лист" showAsIcon="1" r:id="rId18" imgW="914400" imgH="7714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610600" y="213971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486220"/>
              </p:ext>
            </p:extLst>
          </p:nvPr>
        </p:nvGraphicFramePr>
        <p:xfrm>
          <a:off x="8610600" y="29400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8" name="Лист" showAsIcon="1" r:id="rId20" imgW="914400" imgH="771480" progId="Excel.Sheet.8">
                  <p:embed/>
                </p:oleObj>
              </mc:Choice>
              <mc:Fallback>
                <p:oleObj name="Лист" showAsIcon="1" r:id="rId20" imgW="914400" imgH="7714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610600" y="29400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001244"/>
              </p:ext>
            </p:extLst>
          </p:nvPr>
        </p:nvGraphicFramePr>
        <p:xfrm>
          <a:off x="10013950" y="213042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name="Лист" showAsIcon="1" r:id="rId22" imgW="914400" imgH="771480" progId="Excel.Sheet.12">
                  <p:embed/>
                </p:oleObj>
              </mc:Choice>
              <mc:Fallback>
                <p:oleObj name="Лист" showAsIcon="1" r:id="rId22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0013950" y="213042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1692199"/>
              </p:ext>
            </p:extLst>
          </p:nvPr>
        </p:nvGraphicFramePr>
        <p:xfrm>
          <a:off x="10014573" y="29400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0" name="Лист" showAsIcon="1" r:id="rId24" imgW="914400" imgH="771480" progId="Excel.Sheet.12">
                  <p:embed/>
                </p:oleObj>
              </mc:Choice>
              <mc:Fallback>
                <p:oleObj name="Лист" showAsIcon="1" r:id="rId24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0014573" y="29400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581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3089004" y="836834"/>
            <a:ext cx="9029460" cy="5936048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348973" y="1001600"/>
            <a:ext cx="8864107" cy="3572606"/>
            <a:chOff x="3812340" y="894955"/>
            <a:chExt cx="8241409" cy="3602111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812340" y="894955"/>
              <a:ext cx="8100008" cy="6690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07000"/>
                </a:lnSpc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anose="020B0604020202020204" pitchFamily="34" charset="0"/>
                </a:rPr>
                <a:t>Подготовьте следующие сведения о лицах</a:t>
              </a:r>
              <a:r>
                <a:rPr kumimoji="0" lang="ru-RU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anose="020B0604020202020204" pitchFamily="34" charset="0"/>
                </a:rPr>
                <a:t>, указанны</a:t>
              </a:r>
              <a:r>
                <a:rPr kumimoji="0" lang="ru-RU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anose="020B0604020202020204" pitchFamily="34" charset="0"/>
                </a:rPr>
                <a:t>х в </a:t>
              </a:r>
              <a:r>
                <a:rPr kumimoji="0" lang="ru-RU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anose="020B0604020202020204" pitchFamily="34" charset="0"/>
                </a:rPr>
                <a:t>пункте 1 статьи 38.1 Федерального закона от 29.11.2001</a:t>
              </a:r>
              <a:r>
                <a:rPr kumimoji="0" lang="ru-RU" b="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anose="020B0604020202020204" pitchFamily="34" charset="0"/>
                </a:rPr>
                <a:t> </a:t>
              </a:r>
              <a:r>
                <a:rPr kumimoji="0" lang="ru-RU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anose="020B0604020202020204" pitchFamily="34" charset="0"/>
                </a:rPr>
                <a:t>№ 156-ФЗ</a:t>
              </a:r>
              <a:endPara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4803292" y="3080663"/>
              <a:ext cx="7250457" cy="1416403"/>
              <a:chOff x="4827506" y="2784865"/>
              <a:chExt cx="7250457" cy="1416403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4884219" y="2784865"/>
                <a:ext cx="7174074" cy="372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4827506" y="3890949"/>
                <a:ext cx="7250457" cy="310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98" name="Rectangle 4"/>
          <p:cNvSpPr>
            <a:spLocks noChangeArrowheads="1"/>
          </p:cNvSpPr>
          <p:nvPr/>
        </p:nvSpPr>
        <p:spPr bwMode="auto">
          <a:xfrm>
            <a:off x="2832720" y="2061082"/>
            <a:ext cx="8403208" cy="155427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lvl="1" indent="-285750" algn="just">
              <a:spcAft>
                <a:spcPts val="1200"/>
              </a:spcAft>
              <a:buBlip>
                <a:blip r:embed="rId4"/>
              </a:buBlip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Составьте в соответствии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с образцом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схему взаимосвязей между каждым лицом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имеющим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право прямо или косвенно либо совместно с иными лицами, связанными с ним договорами доверительного управления имуществом, и (или) простого товарищества, и (или) поручения, и (или) корпоративным договором, и (или) иным соглашением, предметом которого является осуществление прав, удостоверенных акциями (долями) управляющей компании, распоряжаться более 10 процентами акций (долей), составляющих уставный капитал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соискателя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лицензии,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и соискателем лицензии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01" name="Rectangle 4"/>
          <p:cNvSpPr>
            <a:spLocks noChangeArrowheads="1"/>
          </p:cNvSpPr>
          <p:nvPr/>
        </p:nvSpPr>
        <p:spPr bwMode="auto">
          <a:xfrm>
            <a:off x="2871125" y="3723403"/>
            <a:ext cx="8364803" cy="364715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marR="0" lvl="1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Распечатайте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схему и проставьте дату ее заполнения</a:t>
            </a:r>
          </a:p>
          <a:p>
            <a:pPr marL="742950" marR="0" lvl="1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Заполните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анкету вышеуказанных лиц в соответствии с рекомендованным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образцом</a:t>
            </a:r>
          </a:p>
          <a:p>
            <a:pPr marL="742950" lvl="1" indent="-285750" algn="just">
              <a:spcAft>
                <a:spcPts val="1200"/>
              </a:spcAft>
              <a:buBlip>
                <a:blip r:embed="rId4"/>
              </a:buBlip>
              <a:defRPr/>
            </a:pPr>
            <a:r>
              <a:rPr lang="ru-RU" sz="1400" b="1" dirty="0">
                <a:solidFill>
                  <a:prstClr val="black"/>
                </a:solidFill>
                <a:cs typeface="Arial" panose="020B0604020202020204" pitchFamily="34" charset="0"/>
              </a:rPr>
              <a:t>Р</a:t>
            </a:r>
            <a:r>
              <a:rPr lang="ru-RU" sz="14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аспечатайте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 и проставьте в анкете ФИО и подписи соответствующих лиц</a:t>
            </a:r>
          </a:p>
          <a:p>
            <a:pPr marL="742950" lvl="1" indent="-285750" algn="just">
              <a:spcAft>
                <a:spcPts val="1200"/>
              </a:spcAft>
              <a:buBlip>
                <a:blip r:embed="rId4"/>
              </a:buBlip>
              <a:defRPr/>
            </a:pPr>
            <a:r>
              <a:rPr lang="ru-RU" sz="1400" b="1" dirty="0">
                <a:solidFill>
                  <a:prstClr val="black"/>
                </a:solidFill>
                <a:cs typeface="Arial" panose="020B0604020202020204" pitchFamily="34" charset="0"/>
              </a:rPr>
              <a:t>П</a:t>
            </a:r>
            <a:r>
              <a:rPr lang="ru-RU" sz="14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роставьте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подпись ЕИО соискателя лицензии, расшифруйте подпись и укажите дату подписания анкеты </a:t>
            </a:r>
            <a:endParaRPr lang="ru-RU" sz="14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742950" lvl="1" indent="-285750" algn="just">
              <a:spcAft>
                <a:spcPts val="1200"/>
              </a:spcAft>
              <a:buBlip>
                <a:blip r:embed="rId4"/>
              </a:buBlip>
              <a:defRPr/>
            </a:pPr>
            <a:r>
              <a:rPr lang="ru-RU" sz="1400" b="1" dirty="0">
                <a:solidFill>
                  <a:prstClr val="black"/>
                </a:solidFill>
                <a:cs typeface="Arial" panose="020B0604020202020204" pitchFamily="34" charset="0"/>
              </a:rPr>
              <a:t>П</a:t>
            </a:r>
            <a:r>
              <a:rPr lang="ru-RU" sz="14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риложите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к анкете 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подтверждающие </a:t>
            </a: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документы согласно списку, содержащемуся 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в файле </a:t>
            </a:r>
            <a:r>
              <a:rPr lang="ru-RU" sz="1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«Перечень документов»</a:t>
            </a:r>
            <a:endParaRPr lang="ru-RU" sz="14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R="0" lvl="1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ru-RU" sz="1400" dirty="0">
              <a:solidFill>
                <a:srgbClr val="FF0000"/>
              </a:solidFill>
              <a:latin typeface="Arial"/>
              <a:cs typeface="Arial" panose="020B0604020202020204" pitchFamily="34" charset="0"/>
            </a:endParaRPr>
          </a:p>
          <a:p>
            <a:pPr marL="742950" marR="0" lvl="1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742950" marR="0" lvl="1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742950" marR="0" lvl="1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675320" y="215047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3514346" y="5956801"/>
            <a:ext cx="8640848" cy="639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Обращаем внимание</a:t>
            </a:r>
            <a:r>
              <a:rPr lang="ru-RU" sz="1200" dirty="0">
                <a:solidFill>
                  <a:prstClr val="black"/>
                </a:solidFill>
                <a:cs typeface="Arial" panose="020B0604020202020204" pitchFamily="34" charset="0"/>
              </a:rPr>
              <a:t>:</a:t>
            </a:r>
            <a:r>
              <a:rPr kumimoji="0" lang="ru-RU" sz="1200" b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prstClr val="black"/>
                </a:solidFill>
                <a:cs typeface="Arial" panose="020B0604020202020204" pitchFamily="34" charset="0"/>
              </a:rPr>
              <a:t>С</a:t>
            </a:r>
            <a:r>
              <a:rPr kumimoji="0" lang="ru-RU" sz="1200" b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хема</a:t>
            </a:r>
            <a:r>
              <a:rPr kumimoji="0" lang="ru-RU" sz="1200" b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анкета и подтверждающие документы должны быть направлены в Банк России в виде файлов с расширением *.</a:t>
            </a:r>
            <a:r>
              <a:rPr kumimoji="0" lang="ru-RU" sz="1200" b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pdf</a:t>
            </a:r>
            <a:r>
              <a:rPr kumimoji="0" lang="ru-RU" sz="1200" b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содержащих электронные копии указанных документов.</a:t>
            </a:r>
            <a:endParaRPr kumimoji="0" lang="ru-RU" sz="12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Объект 2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29118"/>
              </p:ext>
            </p:extLst>
          </p:nvPr>
        </p:nvGraphicFramePr>
        <p:xfrm>
          <a:off x="11071353" y="345041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4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71353" y="345041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82985" y="1351151"/>
            <a:ext cx="2549735" cy="4177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Сведения об участниках (акционерах)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Документы для оценки финансового положения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Внутренние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документы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Направление 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5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5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6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836977"/>
              </p:ext>
            </p:extLst>
          </p:nvPr>
        </p:nvGraphicFramePr>
        <p:xfrm>
          <a:off x="11071353" y="431917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5" name="Document" showAsIcon="1" r:id="rId17" imgW="914400" imgH="771480" progId="Word.Document.8">
                  <p:embed/>
                </p:oleObj>
              </mc:Choice>
              <mc:Fallback>
                <p:oleObj name="Document" showAsIcon="1" r:id="rId1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071353" y="431917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072996" y="6120851"/>
            <a:ext cx="377985" cy="310923"/>
          </a:xfrm>
          <a:prstGeom prst="rect">
            <a:avLst/>
          </a:prstGeom>
        </p:spPr>
      </p:pic>
      <p:graphicFrame>
        <p:nvGraphicFramePr>
          <p:cNvPr id="4" name="Объект 3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380318"/>
              </p:ext>
            </p:extLst>
          </p:nvPr>
        </p:nvGraphicFramePr>
        <p:xfrm>
          <a:off x="11071353" y="254691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6" name="Документ" showAsIcon="1" r:id="rId20" imgW="914400" imgH="771480" progId="Word.Document.12">
                  <p:embed/>
                </p:oleObj>
              </mc:Choice>
              <mc:Fallback>
                <p:oleObj name="Документ" showAsIcon="1" r:id="rId20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1071353" y="254691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305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3209498" y="953172"/>
            <a:ext cx="8913675" cy="5853209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298185" y="1009754"/>
            <a:ext cx="8914895" cy="3564452"/>
            <a:chOff x="3765120" y="903176"/>
            <a:chExt cx="8288629" cy="359389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765120" y="903176"/>
              <a:ext cx="8074659" cy="35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4803292" y="3080663"/>
              <a:ext cx="7250457" cy="1416403"/>
              <a:chOff x="4827506" y="2784865"/>
              <a:chExt cx="7250457" cy="1416403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4884219" y="2784865"/>
                <a:ext cx="7174074" cy="372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4827506" y="3890949"/>
                <a:ext cx="7250457" cy="310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507808" y="287794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298185" y="1333791"/>
            <a:ext cx="8754342" cy="911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defRPr/>
            </a:pP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Подготовьте документы </a:t>
            </a:r>
            <a:r>
              <a:rPr lang="ru-RU" sz="17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 отношении лиц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,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распоряжающихся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или осуществляющих доверительное управление </a:t>
            </a:r>
            <a:r>
              <a:rPr lang="ru-RU" sz="17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более 10% </a:t>
            </a: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долей </a:t>
            </a:r>
            <a:r>
              <a:rPr lang="ru-RU" sz="17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(акций)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, составляющих уставный капитал соискателя лицензии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управляющей компании</a:t>
            </a:r>
            <a:endParaRPr lang="ru-RU" sz="17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4671395" y="2275390"/>
            <a:ext cx="7195084" cy="3824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00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7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6988" algn="just">
              <a:lnSpc>
                <a:spcPct val="127000"/>
              </a:lnSpc>
              <a:tabLst>
                <a:tab pos="1787525" algn="l"/>
              </a:tabLst>
              <a:defRPr/>
            </a:pPr>
            <a:r>
              <a:rPr lang="ru-RU" sz="1700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Требования к финансовому положению, установленные статьей 38.1 Федерального закона от 29.11.2001 №</a:t>
            </a:r>
            <a:r>
              <a:rPr lang="en-US" sz="1700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 156-</a:t>
            </a:r>
            <a:r>
              <a:rPr lang="ru-RU" sz="1700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ФЗ, предъявляются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/>
            </a:r>
            <a:br>
              <a:rPr lang="ru-RU" sz="1700" dirty="0" smtClean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</a:br>
            <a:r>
              <a:rPr lang="ru-RU" sz="1700" dirty="0" smtClean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к </a:t>
            </a:r>
            <a:r>
              <a:rPr lang="ru-RU" sz="1700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лицам:</a:t>
            </a:r>
          </a:p>
          <a:p>
            <a:pPr indent="-26988" algn="just">
              <a:lnSpc>
                <a:spcPct val="127000"/>
              </a:lnSpc>
              <a:tabLst>
                <a:tab pos="177800" algn="l"/>
              </a:tabLst>
              <a:defRPr/>
            </a:pPr>
            <a:endParaRPr lang="ru-RU" sz="1700" dirty="0">
              <a:solidFill>
                <a:prstClr val="black"/>
              </a:solidFill>
              <a:latin typeface="Arial"/>
              <a:ea typeface="+mn-ea"/>
              <a:cs typeface="Arial" panose="020B0604020202020204" pitchFamily="34" charset="0"/>
            </a:endParaRPr>
          </a:p>
          <a:p>
            <a:pPr indent="-26988" algn="just">
              <a:lnSpc>
                <a:spcPct val="127000"/>
              </a:lnSpc>
              <a:buFontTx/>
              <a:buChar char="-"/>
              <a:tabLst>
                <a:tab pos="177800" algn="l"/>
              </a:tabLst>
              <a:defRPr/>
            </a:pPr>
            <a:r>
              <a:rPr lang="ru-RU" sz="1700" b="1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 прямо владеющим </a:t>
            </a:r>
            <a:r>
              <a:rPr lang="ru-RU" sz="1700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более 10% долей (акций) соискателя лицензии управляющей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компании (</a:t>
            </a:r>
            <a:r>
              <a:rPr lang="ru-RU" sz="1700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в </a:t>
            </a:r>
            <a:r>
              <a:rPr lang="ru-RU" sz="1700" dirty="0" err="1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т.ч</a:t>
            </a:r>
            <a:r>
              <a:rPr lang="ru-RU" sz="1700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. в составе группы лиц)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/>
            </a:r>
            <a:br>
              <a:rPr lang="ru-RU" sz="1700" dirty="0" smtClean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</a:br>
            <a:r>
              <a:rPr lang="ru-RU" sz="1700" dirty="0" smtClean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(</a:t>
            </a:r>
            <a:r>
              <a:rPr lang="ru-RU" sz="1700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далее – </a:t>
            </a:r>
            <a:r>
              <a:rPr lang="ru-RU" sz="1700" b="1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участники (акционеры)</a:t>
            </a:r>
            <a:r>
              <a:rPr lang="ru-RU" sz="1700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, </a:t>
            </a:r>
          </a:p>
          <a:p>
            <a:pPr indent="-26988" algn="just">
              <a:lnSpc>
                <a:spcPct val="127000"/>
              </a:lnSpc>
              <a:buFontTx/>
              <a:buChar char="-"/>
              <a:tabLst>
                <a:tab pos="177800" algn="l"/>
              </a:tabLst>
              <a:defRPr/>
            </a:pPr>
            <a:endParaRPr lang="ru-RU" sz="1600" dirty="0">
              <a:solidFill>
                <a:prstClr val="black"/>
              </a:solidFill>
              <a:latin typeface="Arial"/>
              <a:ea typeface="+mn-ea"/>
              <a:cs typeface="Arial" panose="020B0604020202020204" pitchFamily="34" charset="0"/>
            </a:endParaRPr>
          </a:p>
          <a:p>
            <a:pPr indent="-26988" algn="just">
              <a:lnSpc>
                <a:spcPct val="127000"/>
              </a:lnSpc>
              <a:buFontTx/>
              <a:buChar char="-"/>
              <a:tabLst>
                <a:tab pos="177800" algn="l"/>
              </a:tabLst>
              <a:defRPr/>
            </a:pPr>
            <a:r>
              <a:rPr lang="ru-RU" sz="1600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lang="ru-RU" sz="1700" b="1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осуществляющим контроль</a:t>
            </a:r>
            <a:r>
              <a:rPr lang="ru-RU" sz="1700" dirty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 в отношении участников (акционеров</a:t>
            </a:r>
            <a:r>
              <a:rPr lang="ru-RU" sz="1700" dirty="0" smtClean="0">
                <a:solidFill>
                  <a:prstClr val="black"/>
                </a:solidFill>
                <a:latin typeface="Arial"/>
                <a:ea typeface="+mn-ea"/>
                <a:cs typeface="Arial" panose="020B0604020202020204" pitchFamily="34" charset="0"/>
              </a:rPr>
              <a:t>)</a:t>
            </a:r>
            <a:endParaRPr lang="ru-RU" sz="1700" dirty="0">
              <a:solidFill>
                <a:prstClr val="black"/>
              </a:solidFill>
              <a:latin typeface="Arial"/>
              <a:ea typeface="+mn-ea"/>
              <a:cs typeface="Arial" panose="020B0604020202020204" pitchFamily="34" charset="0"/>
            </a:endParaRPr>
          </a:p>
          <a:p>
            <a:pPr marL="273050" algn="ctr" defTabSz="898525">
              <a:tabLst>
                <a:tab pos="177800" algn="l"/>
              </a:tabLst>
            </a:pPr>
            <a:endParaRPr lang="en-US" sz="160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3"/>
          <a:srcRect t="16100" r="17537" b="8157"/>
          <a:stretch/>
        </p:blipFill>
        <p:spPr>
          <a:xfrm>
            <a:off x="3209500" y="3598740"/>
            <a:ext cx="1137414" cy="934154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3367769" y="5486398"/>
            <a:ext cx="8684758" cy="882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defRPr/>
            </a:pP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Требования к составу и оформлению документов, представляемых для проведения оценки финансового положения вышеуказанных лиц содержатся в Положении Банка России от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28.12.2017 № 626-П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562" y="1724649"/>
            <a:ext cx="2997690" cy="3782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Документы для оценки финансового положения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Внутренние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документы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Направление 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97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3240950" y="913485"/>
            <a:ext cx="8843028" cy="5926473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298185" y="1009754"/>
            <a:ext cx="8914895" cy="3564452"/>
            <a:chOff x="3765120" y="903176"/>
            <a:chExt cx="8288629" cy="359389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765120" y="903176"/>
              <a:ext cx="8074659" cy="35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4803292" y="3080663"/>
              <a:ext cx="7250457" cy="1416403"/>
              <a:chOff x="4827506" y="2784865"/>
              <a:chExt cx="7250457" cy="1416403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4884219" y="2784865"/>
                <a:ext cx="7174074" cy="372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4827506" y="3890949"/>
                <a:ext cx="7250457" cy="310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421177" y="242151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298185" y="1009754"/>
            <a:ext cx="8684758" cy="1212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defRPr/>
            </a:pP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Подготовьте документы</a:t>
            </a:r>
            <a:r>
              <a:rPr lang="ru-RU" sz="170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, предусмотренные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Положением Банка России от 28.12.2017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№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626-П, для оценки финансового положения участников (акционеров) соискателя лицензии управляющей компании</a:t>
            </a:r>
          </a:p>
          <a:p>
            <a:pPr lvl="0" algn="just">
              <a:lnSpc>
                <a:spcPct val="107000"/>
              </a:lnSpc>
              <a:defRPr/>
            </a:pPr>
            <a:endParaRPr lang="ru-RU" sz="17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44" name="Номер слайда 2"/>
          <p:cNvSpPr txBox="1">
            <a:spLocks/>
          </p:cNvSpPr>
          <p:nvPr/>
        </p:nvSpPr>
        <p:spPr>
          <a:xfrm>
            <a:off x="5247336" y="6611864"/>
            <a:ext cx="4114800" cy="365125"/>
          </a:xfrm>
          <a:prstGeom prst="rect">
            <a:avLst/>
          </a:prstGeom>
        </p:spPr>
        <p:txBody>
          <a:bodyPr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12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50661" y="3998252"/>
            <a:ext cx="34776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12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Физическое лицо </a:t>
            </a:r>
            <a:endParaRPr lang="ru-RU" sz="12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886119" y="3836141"/>
            <a:ext cx="3800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1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Юридическое </a:t>
            </a:r>
            <a:r>
              <a:rPr lang="ru-RU" sz="12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лицо (осуществляющее экономическую </a:t>
            </a:r>
            <a:r>
              <a:rPr lang="ru-RU" sz="1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 в течение последних </a:t>
            </a:r>
            <a:r>
              <a:rPr lang="ru-RU" sz="1200" b="1" cap="all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трех</a:t>
            </a:r>
            <a:r>
              <a:rPr lang="ru-RU" sz="1200" b="1" cap="al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завершенных лет, предшествующих дате Оплаты капитала)</a:t>
            </a:r>
          </a:p>
          <a:p>
            <a:pPr algn="ctr" defTabSz="457200"/>
            <a:endParaRPr lang="ru-RU" sz="12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Управляющая кнопка: назад 47">
            <a:hlinkClick r:id="" action="ppaction://hlinkshowjump?jump=nextslide" highlightClick="1"/>
          </p:cNvPr>
          <p:cNvSpPr/>
          <p:nvPr/>
        </p:nvSpPr>
        <p:spPr>
          <a:xfrm rot="10800000">
            <a:off x="3650592" y="4925922"/>
            <a:ext cx="2677712" cy="1177551"/>
          </a:xfrm>
          <a:prstGeom prst="actionButtonBackPrevious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905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Управляющая кнопка: назад 49">
            <a:hlinkClick r:id="rId3" action="ppaction://hlinksldjump" highlightClick="1"/>
          </p:cNvPr>
          <p:cNvSpPr/>
          <p:nvPr/>
        </p:nvSpPr>
        <p:spPr>
          <a:xfrm rot="10800000">
            <a:off x="8962943" y="4925921"/>
            <a:ext cx="2558497" cy="1177550"/>
          </a:xfrm>
          <a:prstGeom prst="actionButtonBackPrevious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905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283229" y="2175647"/>
            <a:ext cx="4529075" cy="1492673"/>
          </a:xfrm>
          <a:prstGeom prst="roundRect">
            <a:avLst/>
          </a:prstGeom>
          <a:gradFill flip="none" rotWithShape="1">
            <a:gsLst>
              <a:gs pos="3000">
                <a:schemeClr val="accent1">
                  <a:lumMod val="60000"/>
                  <a:lumOff val="40000"/>
                </a:schemeClr>
              </a:gs>
              <a:gs pos="83000">
                <a:schemeClr val="accent1">
                  <a:lumMod val="7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330200" dist="12700" dir="24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52" name="TextBox 51"/>
          <p:cNvSpPr txBox="1"/>
          <p:nvPr/>
        </p:nvSpPr>
        <p:spPr>
          <a:xfrm>
            <a:off x="5247336" y="2430625"/>
            <a:ext cx="4529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2400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Выберите тип участника (акционера)</a:t>
            </a:r>
            <a:endParaRPr lang="ru-RU" sz="32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679" y="1534760"/>
            <a:ext cx="3088797" cy="3782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Документы для оценки финансового положения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Внутренние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документы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Направление 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99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3150523" y="903820"/>
            <a:ext cx="8959313" cy="5862740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298185" y="1009754"/>
            <a:ext cx="8914895" cy="3564452"/>
            <a:chOff x="3765120" y="903176"/>
            <a:chExt cx="8288629" cy="359389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765120" y="903176"/>
              <a:ext cx="8074659" cy="35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4803292" y="3080663"/>
              <a:ext cx="7250457" cy="1416403"/>
              <a:chOff x="4827506" y="2784865"/>
              <a:chExt cx="7250457" cy="1416403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4884219" y="2784865"/>
                <a:ext cx="7174074" cy="372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4827506" y="3890949"/>
                <a:ext cx="7250457" cy="310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468691" y="211188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348973" y="1149780"/>
            <a:ext cx="7321803" cy="911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defRPr/>
            </a:pP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Подготовьте документы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, предусмотренные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главой 11 Положения Банка России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от 28.12.2017 №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626-П, для оценки финансового положения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участников (акционеров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) - </a:t>
            </a:r>
            <a:r>
              <a:rPr lang="ru-RU" sz="17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физических лиц</a:t>
            </a:r>
          </a:p>
        </p:txBody>
      </p:sp>
      <p:sp>
        <p:nvSpPr>
          <p:cNvPr id="44" name="Номер слайда 2"/>
          <p:cNvSpPr txBox="1">
            <a:spLocks/>
          </p:cNvSpPr>
          <p:nvPr/>
        </p:nvSpPr>
        <p:spPr>
          <a:xfrm>
            <a:off x="5247336" y="6611864"/>
            <a:ext cx="4114800" cy="365125"/>
          </a:xfrm>
          <a:prstGeom prst="rect">
            <a:avLst/>
          </a:prstGeom>
        </p:spPr>
        <p:txBody>
          <a:bodyPr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12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898179" y="2302752"/>
            <a:ext cx="7780234" cy="5888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Скачайте файл «Чек-</a:t>
            </a:r>
            <a:r>
              <a:rPr lang="ru-RU" sz="16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лист_ФЛ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457200" algn="just" defTabSz="457200">
              <a:lnSpc>
                <a:spcPct val="107000"/>
              </a:lnSpc>
              <a:buClr>
                <a:srgbClr val="00BBEE"/>
              </a:buClr>
            </a:pPr>
            <a:endParaRPr lang="ru-RU" sz="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Заполните Сведения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оценки финансового положения физического лица по форме приложения 2 к Положению Банка России от 28.12.2017 № 626-П (далее –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учетом требований 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достаточности величины собственных средств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(имущества), установленных главой 4 Положения Банка России от 28.12.2017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626-П в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соответствии с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образцом</a:t>
            </a:r>
          </a:p>
          <a:p>
            <a:pPr marL="457200" algn="just" defTabSz="457200">
              <a:lnSpc>
                <a:spcPct val="107000"/>
              </a:lnSpc>
              <a:buClr>
                <a:srgbClr val="00BBEE"/>
              </a:buClr>
            </a:pPr>
            <a:endParaRPr lang="ru-RU" sz="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Распечатайте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заполненные 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</a:p>
          <a:p>
            <a:pPr marL="457200" algn="just" defTabSz="457200">
              <a:lnSpc>
                <a:spcPct val="107000"/>
              </a:lnSpc>
              <a:buClr>
                <a:srgbClr val="00BBEE"/>
              </a:buClr>
            </a:pPr>
            <a:endParaRPr lang="ru-RU" sz="8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Проставьте подпись участника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(акционера) и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укажите дату подписания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им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Сведений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разделе «Свидетельство о достоверности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информации»</a:t>
            </a:r>
          </a:p>
          <a:p>
            <a:pPr marL="457200" algn="just" defTabSz="457200">
              <a:lnSpc>
                <a:spcPct val="107000"/>
              </a:lnSpc>
              <a:buClr>
                <a:srgbClr val="00BBEE"/>
              </a:buClr>
            </a:pPr>
            <a:endParaRPr lang="ru-RU" sz="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Приложите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подтверждающие 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</a:t>
            </a:r>
            <a:endParaRPr lang="en-US" sz="16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 defTabSz="457200">
              <a:lnSpc>
                <a:spcPct val="107000"/>
              </a:lnSpc>
              <a:buClr>
                <a:srgbClr val="00BBEE"/>
              </a:buClr>
            </a:pPr>
            <a:endParaRPr lang="ru-RU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Проверьте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документов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файлу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«Чек-</a:t>
            </a:r>
            <a:r>
              <a:rPr lang="ru-RU" sz="16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лист_ФЛ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457200" algn="just" defTabSz="457200">
              <a:lnSpc>
                <a:spcPct val="107000"/>
              </a:lnSpc>
              <a:buClr>
                <a:srgbClr val="00BBEE"/>
              </a:buClr>
            </a:pP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 defTabSz="457200">
              <a:lnSpc>
                <a:spcPct val="107000"/>
              </a:lnSpc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 defTabSz="457200">
              <a:lnSpc>
                <a:spcPct val="107000"/>
              </a:lnSpc>
            </a:pP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857135" y="4910960"/>
            <a:ext cx="778023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 defTabSz="457200">
              <a:lnSpc>
                <a:spcPct val="107000"/>
              </a:lnSpc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 defTabSz="457200">
              <a:lnSpc>
                <a:spcPct val="107000"/>
              </a:lnSpc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 defTabSz="457200">
              <a:lnSpc>
                <a:spcPct val="107000"/>
              </a:lnSpc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0" name="Объект 59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164874"/>
              </p:ext>
            </p:extLst>
          </p:nvPr>
        </p:nvGraphicFramePr>
        <p:xfrm>
          <a:off x="10849513" y="3037602"/>
          <a:ext cx="1025163" cy="864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1" name="Лист" showAsIcon="1" r:id="rId4" imgW="914400" imgH="771480" progId="Excel.Sheet.8">
                  <p:embed/>
                </p:oleObj>
              </mc:Choice>
              <mc:Fallback>
                <p:oleObj name="Лист" showAsIcon="1" r:id="rId4" imgW="914400" imgH="771480" progId="Excel.Sheet.8">
                  <p:embed/>
                  <p:pic>
                    <p:nvPicPr>
                      <p:cNvPr id="21" name="Объект 2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49513" y="3037602"/>
                        <a:ext cx="1025163" cy="8649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55964" y="1615051"/>
            <a:ext cx="2835404" cy="3782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Документы для оценки финансового положения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Внутренние документы </a:t>
            </a: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Направление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5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1381758"/>
              </p:ext>
            </p:extLst>
          </p:nvPr>
        </p:nvGraphicFramePr>
        <p:xfrm>
          <a:off x="10855816" y="226607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2" name="Документ" showAsIcon="1" r:id="rId16" imgW="914400" imgH="771480" progId="Word.Document.12">
                  <p:embed/>
                </p:oleObj>
              </mc:Choice>
              <mc:Fallback>
                <p:oleObj name="Документ" showAsIcon="1" r:id="rId16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0855816" y="226607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0521843"/>
              </p:ext>
            </p:extLst>
          </p:nvPr>
        </p:nvGraphicFramePr>
        <p:xfrm>
          <a:off x="10867672" y="3792939"/>
          <a:ext cx="1007004" cy="849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3" name="Лист" showAsIcon="1" r:id="rId18" imgW="914400" imgH="771480" progId="Excel.Sheet.8">
                  <p:embed/>
                </p:oleObj>
              </mc:Choice>
              <mc:Fallback>
                <p:oleObj name="Лист" showAsIcon="1" r:id="rId18" imgW="914400" imgH="7714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0867672" y="3792939"/>
                        <a:ext cx="1007004" cy="849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940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2910177" y="867953"/>
            <a:ext cx="9199660" cy="5926473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298185" y="1009754"/>
            <a:ext cx="8914895" cy="3564452"/>
            <a:chOff x="3765120" y="903176"/>
            <a:chExt cx="8288629" cy="359389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765120" y="903176"/>
              <a:ext cx="8074659" cy="35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4803292" y="3080663"/>
              <a:ext cx="7250457" cy="1416403"/>
              <a:chOff x="4827506" y="2784865"/>
              <a:chExt cx="7250457" cy="1416403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4884219" y="2784865"/>
                <a:ext cx="7174074" cy="372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4827506" y="3890949"/>
                <a:ext cx="7250457" cy="310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329360" y="233307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194942" y="1068833"/>
            <a:ext cx="8684758" cy="932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defRPr/>
            </a:pP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Подготовьте документы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, предусмотренные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Положением Банка России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/>
            </a:r>
            <a:b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</a:b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от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28.12.2017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№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626-П, для оценки финансового положения участников (акционеров) – юридических лиц</a:t>
            </a:r>
          </a:p>
        </p:txBody>
      </p:sp>
      <p:sp>
        <p:nvSpPr>
          <p:cNvPr id="44" name="Номер слайда 2"/>
          <p:cNvSpPr txBox="1">
            <a:spLocks/>
          </p:cNvSpPr>
          <p:nvPr/>
        </p:nvSpPr>
        <p:spPr>
          <a:xfrm>
            <a:off x="5247336" y="6611864"/>
            <a:ext cx="4114800" cy="365125"/>
          </a:xfrm>
          <a:prstGeom prst="rect">
            <a:avLst/>
          </a:prstGeom>
        </p:spPr>
        <p:txBody>
          <a:bodyPr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12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927337" y="3661645"/>
            <a:ext cx="31267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ru-RU" sz="1100" b="1" cap="all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Финансовая организация: </a:t>
            </a:r>
            <a:r>
              <a:rPr lang="ru-RU" sz="1100" b="1" cap="all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КРЕДИТНАЯ ОРГАНИЗАЦИЯ/ </a:t>
            </a:r>
            <a:r>
              <a:rPr kumimoji="0" lang="ru-RU" sz="1100" b="1" i="0" u="none" strike="noStrike" kern="120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Страховая</a:t>
            </a:r>
            <a:r>
              <a:rPr kumimoji="0" lang="ru-RU" sz="1100" b="1" i="0" u="none" strike="noStrike" kern="1200" cap="all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организация/ </a:t>
            </a:r>
            <a:r>
              <a:rPr kumimoji="0" lang="ru-RU" sz="1100" b="1" i="0" u="none" strike="noStrike" kern="120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Управляющая компания/ негосударственный пенсионный</a:t>
            </a:r>
            <a:r>
              <a:rPr kumimoji="0" lang="ru-RU" sz="1100" b="1" i="0" u="none" strike="noStrike" kern="1200" cap="all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фонд/ </a:t>
            </a:r>
            <a:r>
              <a:rPr kumimoji="0" lang="ru-RU" sz="1100" b="1" i="0" u="none" strike="noStrike" kern="1200" cap="all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микрофинансовая</a:t>
            </a:r>
            <a:r>
              <a:rPr kumimoji="0" lang="ru-RU" sz="1100" b="1" i="0" u="none" strike="noStrike" kern="1200" cap="all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компания</a:t>
            </a:r>
            <a:endParaRPr kumimoji="0" lang="ru-RU" sz="11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858289" y="3363721"/>
            <a:ext cx="3235291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ru-RU" sz="1100" b="1" cap="all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Юридическое лицо с государственным участием: </a:t>
            </a:r>
            <a:r>
              <a:rPr lang="ru-RU" sz="1100" b="1" cap="all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орган </a:t>
            </a:r>
            <a:r>
              <a:rPr lang="ru-RU" sz="1100" b="1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государственной власти, </a:t>
            </a:r>
            <a:r>
              <a:rPr lang="ru-RU" sz="1100" b="1" cap="all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 </a:t>
            </a:r>
            <a:r>
              <a:rPr lang="ru-RU" sz="1100" b="1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государственной власти </a:t>
            </a:r>
            <a:endParaRPr lang="ru-RU" sz="1100" b="1" cap="all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defTabSz="457200">
              <a:defRPr/>
            </a:pPr>
            <a:r>
              <a:rPr lang="ru-RU" sz="1100" b="1" cap="all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субъекта </a:t>
            </a:r>
            <a:r>
              <a:rPr lang="ru-RU" sz="1100" b="1" cap="all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r>
              <a:rPr lang="ru-RU" sz="1100" b="1" cap="all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орган </a:t>
            </a:r>
            <a:r>
              <a:rPr lang="ru-RU" sz="1100" b="1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местного самоуправления, </a:t>
            </a:r>
            <a:r>
              <a:rPr lang="ru-RU" sz="1100" b="1" cap="all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осуществляющий </a:t>
            </a:r>
            <a:r>
              <a:rPr lang="ru-RU" sz="1100" b="1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права </a:t>
            </a:r>
            <a:r>
              <a:rPr lang="ru-RU" sz="1100" b="1" cap="all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собственника </a:t>
            </a:r>
            <a:r>
              <a:rPr lang="ru-RU" sz="1100" b="1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имущества в рамках своей компетенции соответственно </a:t>
            </a:r>
            <a:br>
              <a:rPr lang="ru-RU" sz="1100" b="1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имени </a:t>
            </a:r>
            <a:r>
              <a:rPr lang="ru-RU" sz="1100" b="1" cap="all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r>
              <a:rPr lang="ru-RU" sz="1100" b="1" cap="all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от </a:t>
            </a:r>
            <a:r>
              <a:rPr lang="ru-RU" sz="1100" b="1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имени субъекта </a:t>
            </a:r>
            <a:r>
              <a:rPr lang="ru-RU" sz="1100" b="1" cap="all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r>
              <a:rPr lang="ru-RU" sz="1100" b="1" cap="all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b="1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имени муниципального образования</a:t>
            </a:r>
          </a:p>
        </p:txBody>
      </p:sp>
      <p:sp>
        <p:nvSpPr>
          <p:cNvPr id="52" name="Управляющая кнопка: назад 51">
            <a:hlinkClick r:id="rId3" action="ppaction://hlinksldjump" highlightClick="1"/>
          </p:cNvPr>
          <p:cNvSpPr/>
          <p:nvPr/>
        </p:nvSpPr>
        <p:spPr>
          <a:xfrm rot="10800000">
            <a:off x="3606650" y="5730724"/>
            <a:ext cx="1768105" cy="807072"/>
          </a:xfrm>
          <a:prstGeom prst="actionButtonBackPrevious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905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Управляющая кнопка: назад 63">
            <a:hlinkClick r:id="rId4" action="ppaction://hlinksldjump" highlightClick="1"/>
          </p:cNvPr>
          <p:cNvSpPr/>
          <p:nvPr/>
        </p:nvSpPr>
        <p:spPr>
          <a:xfrm rot="10800000">
            <a:off x="9678503" y="5711109"/>
            <a:ext cx="1768105" cy="807072"/>
          </a:xfrm>
          <a:prstGeom prst="actionButtonBackPrevious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905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5374755" y="2056951"/>
            <a:ext cx="3508197" cy="1142742"/>
          </a:xfrm>
          <a:prstGeom prst="roundRect">
            <a:avLst/>
          </a:prstGeom>
          <a:gradFill flip="none" rotWithShape="1">
            <a:gsLst>
              <a:gs pos="3000">
                <a:schemeClr val="accent1">
                  <a:lumMod val="60000"/>
                  <a:lumOff val="40000"/>
                </a:schemeClr>
              </a:gs>
              <a:gs pos="83000">
                <a:schemeClr val="accent1">
                  <a:lumMod val="7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330200" dist="12700" dir="24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215387" y="2220979"/>
            <a:ext cx="3683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Выберите тип юридического лица</a:t>
            </a:r>
            <a:endParaRPr kumimoji="0" lang="ru-RU" sz="20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935328" y="4050745"/>
            <a:ext cx="30763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kumimoji="0" lang="ru-RU" sz="1100" b="1" i="0" u="none" strike="noStrike" kern="120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Иное юридическое </a:t>
            </a:r>
            <a:r>
              <a:rPr lang="ru-RU" sz="1100" b="1" cap="all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лицо</a:t>
            </a:r>
            <a:endParaRPr kumimoji="0" lang="ru-RU" sz="11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Управляющая кнопка: назад 67">
            <a:hlinkClick r:id="rId5" action="ppaction://hlinksldjump" highlightClick="1"/>
          </p:cNvPr>
          <p:cNvSpPr/>
          <p:nvPr/>
        </p:nvSpPr>
        <p:spPr>
          <a:xfrm rot="10800000">
            <a:off x="6756511" y="5711109"/>
            <a:ext cx="1768105" cy="807072"/>
          </a:xfrm>
          <a:prstGeom prst="actionButtonBackPrevious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905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5778" y="1500836"/>
            <a:ext cx="2481422" cy="4177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Документы для оценки финансового положения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Внутренние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документы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Направление 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5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62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2762325" y="731482"/>
            <a:ext cx="9084822" cy="5866670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298185" y="1009754"/>
            <a:ext cx="8914895" cy="3564452"/>
            <a:chOff x="3765120" y="903176"/>
            <a:chExt cx="8288629" cy="359389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765120" y="903176"/>
              <a:ext cx="8074659" cy="35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4803292" y="3080663"/>
              <a:ext cx="7250457" cy="1416403"/>
              <a:chOff x="4827506" y="2784865"/>
              <a:chExt cx="7250457" cy="1416403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4884219" y="2784865"/>
                <a:ext cx="7174074" cy="372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4827506" y="3890949"/>
                <a:ext cx="7250457" cy="310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390229" y="260283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304473" y="1383517"/>
            <a:ext cx="8225280" cy="1772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defRPr/>
            </a:pP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Подготовьте документы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, предусмотренные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главой 8 Положения Банка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России от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28.12.2017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№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626-П, для оценки финансового положения участников (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акционеров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), являющихся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кредитной организацией/ страховой организацией/ управляющей компанией/ негосударственным пенсионным фондом/ </a:t>
            </a:r>
            <a:r>
              <a:rPr lang="ru-RU" sz="1700" dirty="0" err="1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микрофинансовой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компанией</a:t>
            </a:r>
          </a:p>
          <a:p>
            <a:pPr lvl="0" algn="just">
              <a:lnSpc>
                <a:spcPct val="107000"/>
              </a:lnSpc>
              <a:defRPr/>
            </a:pPr>
            <a:endParaRPr lang="ru-RU" sz="1700" b="1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44" name="Номер слайда 2"/>
          <p:cNvSpPr txBox="1">
            <a:spLocks/>
          </p:cNvSpPr>
          <p:nvPr/>
        </p:nvSpPr>
        <p:spPr>
          <a:xfrm>
            <a:off x="5247336" y="6611864"/>
            <a:ext cx="4114800" cy="365125"/>
          </a:xfrm>
          <a:prstGeom prst="rect">
            <a:avLst/>
          </a:prstGeom>
        </p:spPr>
        <p:txBody>
          <a:bodyPr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12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406485" y="5225702"/>
            <a:ext cx="738557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Обращаем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  <a:r>
              <a:rPr lang="ru-RU" sz="1200" dirty="0">
                <a:solidFill>
                  <a:prstClr val="black"/>
                </a:solidFill>
                <a:cs typeface="Arial" panose="020B0604020202020204" pitchFamily="34" charset="0"/>
              </a:rPr>
              <a:t>: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u="sng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Clr>
                <a:srgbClr val="00BBEE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иностранного юридического лица документы, составленные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иностранном языке, должны быть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легализованы (заверены соответствующим органом иностранного государства, </a:t>
            </a:r>
            <a:r>
              <a:rPr lang="ru-RU" sz="12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апостилированы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представлены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приложением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перевода на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русский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язык. </a:t>
            </a:r>
            <a:endParaRPr lang="en-US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Clr>
                <a:srgbClr val="00BBEE"/>
              </a:buClr>
            </a:pPr>
            <a:endParaRPr lang="ru-RU" sz="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Clr>
                <a:srgbClr val="00BBEE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Переведенные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должны быть нотариально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заверены.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279649" y="2832803"/>
            <a:ext cx="7385579" cy="2392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 defTabSz="457200">
              <a:lnSpc>
                <a:spcPct val="107000"/>
              </a:lnSpc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Скачайте файл «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Чек-</a:t>
            </a:r>
            <a:r>
              <a:rPr lang="ru-RU" sz="16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лист_Ф</a:t>
            </a:r>
            <a:r>
              <a:rPr lang="ru-RU" sz="16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en-US" sz="16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Подготовьте необходимые документы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Проверьте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документов согласно 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файлу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«Чек-</a:t>
            </a:r>
            <a:r>
              <a:rPr lang="ru-RU" sz="16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лист_ФО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 defTabSz="457200">
              <a:lnSpc>
                <a:spcPct val="107000"/>
              </a:lnSpc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 defTabSz="457200">
              <a:lnSpc>
                <a:spcPct val="107000"/>
              </a:lnSpc>
            </a:pP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696" y="1531184"/>
            <a:ext cx="2570918" cy="4177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Документы для оценки финансового положения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Внутренние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документы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Направление 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35991" y="5645190"/>
            <a:ext cx="377985" cy="310923"/>
          </a:xfrm>
          <a:prstGeom prst="rect">
            <a:avLst/>
          </a:prstGeom>
        </p:spPr>
      </p:pic>
      <p:graphicFrame>
        <p:nvGraphicFramePr>
          <p:cNvPr id="3" name="Объект 2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324809"/>
              </p:ext>
            </p:extLst>
          </p:nvPr>
        </p:nvGraphicFramePr>
        <p:xfrm>
          <a:off x="10451833" y="3162406"/>
          <a:ext cx="899272" cy="758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5" name="Документ" showAsIcon="1" r:id="rId15" imgW="914400" imgH="771480" progId="Word.Document.12">
                  <p:embed/>
                </p:oleObj>
              </mc:Choice>
              <mc:Fallback>
                <p:oleObj name="Документ" showAsIcon="1" r:id="rId15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451833" y="3162406"/>
                        <a:ext cx="899272" cy="7587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252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3130231" y="915913"/>
            <a:ext cx="8979605" cy="5834743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298185" y="1009754"/>
            <a:ext cx="8914895" cy="3564452"/>
            <a:chOff x="3765120" y="903176"/>
            <a:chExt cx="8288629" cy="359389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765120" y="903176"/>
              <a:ext cx="8074659" cy="35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4803292" y="3080663"/>
              <a:ext cx="7250457" cy="1416403"/>
              <a:chOff x="4827506" y="2784865"/>
              <a:chExt cx="7250457" cy="1416403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4884219" y="2784865"/>
                <a:ext cx="7174074" cy="372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4827506" y="3890949"/>
                <a:ext cx="7250457" cy="310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420535" y="205839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674766" y="1351946"/>
            <a:ext cx="7296953" cy="932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defRPr/>
            </a:pP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Подготовьте документы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, предусмотренные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подпунктом 2.4.2 пункта 2.4 Инструкции Банка России от 25.12.2017  № 185-И для участников (акционеров) – </a:t>
            </a:r>
            <a:r>
              <a:rPr lang="ru-RU" sz="17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юридических лиц с государственным участием</a:t>
            </a:r>
          </a:p>
        </p:txBody>
      </p:sp>
      <p:sp>
        <p:nvSpPr>
          <p:cNvPr id="44" name="Номер слайда 2"/>
          <p:cNvSpPr txBox="1">
            <a:spLocks/>
          </p:cNvSpPr>
          <p:nvPr/>
        </p:nvSpPr>
        <p:spPr>
          <a:xfrm>
            <a:off x="5247336" y="6611864"/>
            <a:ext cx="4114800" cy="365125"/>
          </a:xfrm>
          <a:prstGeom prst="rect">
            <a:avLst/>
          </a:prstGeom>
        </p:spPr>
        <p:txBody>
          <a:bodyPr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12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674767" y="2626316"/>
            <a:ext cx="7296953" cy="2784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 defTabSz="457200">
              <a:lnSpc>
                <a:spcPct val="107000"/>
              </a:lnSpc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Скачайте файл «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Чек-</a:t>
            </a:r>
            <a:r>
              <a:rPr lang="ru-RU" sz="16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лист_РФ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Подготовьте необходимые 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Проверьте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документов согласно 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файлу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«Чек-</a:t>
            </a:r>
            <a:r>
              <a:rPr lang="ru-RU" sz="16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лист_РФ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457200" algn="just" defTabSz="457200">
              <a:lnSpc>
                <a:spcPct val="200000"/>
              </a:lnSpc>
            </a:pP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 defTabSz="457200">
              <a:lnSpc>
                <a:spcPct val="200000"/>
              </a:lnSpc>
            </a:pP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583" y="1361710"/>
            <a:ext cx="2596755" cy="4177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Документы для оценки финансового положения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Внутренние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документы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Направление 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Объект 2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464287"/>
              </p:ext>
            </p:extLst>
          </p:nvPr>
        </p:nvGraphicFramePr>
        <p:xfrm>
          <a:off x="9900800" y="313105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8" name="Документ" showAsIcon="1" r:id="rId14" imgW="914400" imgH="771480" progId="Word.Document.12">
                  <p:embed/>
                </p:oleObj>
              </mc:Choice>
              <mc:Fallback>
                <p:oleObj name="Документ" showAsIcon="1" r:id="rId14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900800" y="313105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026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3128182" y="1090385"/>
            <a:ext cx="9000087" cy="5695950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298185" y="1009754"/>
            <a:ext cx="8914895" cy="3564452"/>
            <a:chOff x="3765120" y="903176"/>
            <a:chExt cx="8288629" cy="359389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765120" y="903176"/>
              <a:ext cx="8074659" cy="35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4803292" y="3080663"/>
              <a:ext cx="7250457" cy="1416403"/>
              <a:chOff x="4827506" y="2784865"/>
              <a:chExt cx="7250457" cy="1416403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4884219" y="2784865"/>
                <a:ext cx="7174074" cy="372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4827506" y="3890949"/>
                <a:ext cx="7250457" cy="310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348973" y="350562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298184" y="1454802"/>
            <a:ext cx="7833519" cy="932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defRPr/>
            </a:pP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Подготовьте документы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, предусмотренные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главой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2 Положения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Банка России от 28.12.2017 № 626-П, для оценки финансового положения участников (акционеров) - </a:t>
            </a:r>
            <a:r>
              <a:rPr lang="ru-RU" sz="17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юридических лиц</a:t>
            </a:r>
          </a:p>
        </p:txBody>
      </p:sp>
      <p:sp>
        <p:nvSpPr>
          <p:cNvPr id="44" name="Номер слайда 2"/>
          <p:cNvSpPr txBox="1">
            <a:spLocks/>
          </p:cNvSpPr>
          <p:nvPr/>
        </p:nvSpPr>
        <p:spPr>
          <a:xfrm>
            <a:off x="5247336" y="6611864"/>
            <a:ext cx="4114800" cy="365125"/>
          </a:xfrm>
          <a:prstGeom prst="rect">
            <a:avLst/>
          </a:prstGeom>
        </p:spPr>
        <p:txBody>
          <a:bodyPr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12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544368" y="4420317"/>
            <a:ext cx="7782225" cy="1951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Обращаем внимание:</a:t>
            </a:r>
          </a:p>
          <a:p>
            <a:pPr algn="just">
              <a:spcBef>
                <a:spcPct val="0"/>
              </a:spcBef>
              <a:buClr>
                <a:srgbClr val="00BBEE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сведения, составленные участником (акционером), должны быть подписаны его руководителем и лицом, занимающим должность главного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бухгалтера.</a:t>
            </a:r>
          </a:p>
          <a:p>
            <a:pPr marL="285750" indent="-285750" algn="just"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Clr>
                <a:srgbClr val="00BBEE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иностранного юридического лица документы, составленные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иностранном языке, должны быть легализованы (заверены соответствующим органом иностранного государства,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апостилированы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и представлены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приложением перевода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русский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язык.</a:t>
            </a:r>
          </a:p>
          <a:p>
            <a:pPr marL="285750" indent="-285750" algn="just"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Clr>
                <a:srgbClr val="00BBEE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Переведенные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должны быть нотариально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заверены.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323578" y="2838347"/>
            <a:ext cx="7807619" cy="2096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Скачайте файл «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Чек-</a:t>
            </a:r>
            <a:r>
              <a:rPr lang="ru-RU" sz="16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лист_ЮЛ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Подготовьте необходимые документы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Проверьте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документов согласно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файлу «Чек-</a:t>
            </a:r>
            <a:r>
              <a:rPr lang="ru-RU" sz="16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лист_ЮЛ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457200" algn="just" defTabSz="457200">
              <a:lnSpc>
                <a:spcPct val="107000"/>
              </a:lnSpc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 defTabSz="457200">
              <a:lnSpc>
                <a:spcPct val="107000"/>
              </a:lnSpc>
            </a:pP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8372" y="1639578"/>
            <a:ext cx="2729519" cy="4177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Документы для оценки финансового положения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Внутренние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документы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Направление 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Используемые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34585" y="5514725"/>
            <a:ext cx="377985" cy="310923"/>
          </a:xfrm>
          <a:prstGeom prst="rect">
            <a:avLst/>
          </a:prstGeom>
        </p:spPr>
      </p:pic>
      <p:graphicFrame>
        <p:nvGraphicFramePr>
          <p:cNvPr id="3" name="Объект 2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848687"/>
              </p:ext>
            </p:extLst>
          </p:nvPr>
        </p:nvGraphicFramePr>
        <p:xfrm>
          <a:off x="10154199" y="3026494"/>
          <a:ext cx="1019403" cy="860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3" name="Документ" showAsIcon="1" r:id="rId15" imgW="914400" imgH="771480" progId="Word.Document.12">
                  <p:embed/>
                </p:oleObj>
              </mc:Choice>
              <mc:Fallback>
                <p:oleObj name="Документ" showAsIcon="1" r:id="rId15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154199" y="3026494"/>
                        <a:ext cx="1019403" cy="860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425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3240949" y="913485"/>
            <a:ext cx="8884789" cy="5876929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298185" y="1009754"/>
            <a:ext cx="8914895" cy="3564452"/>
            <a:chOff x="3765120" y="903176"/>
            <a:chExt cx="8288629" cy="359389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765120" y="903176"/>
              <a:ext cx="8074659" cy="35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4803292" y="3080663"/>
              <a:ext cx="7250457" cy="1416403"/>
              <a:chOff x="4827506" y="2784865"/>
              <a:chExt cx="7250457" cy="1416403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4884219" y="2784865"/>
                <a:ext cx="7174074" cy="372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4827506" y="3890949"/>
                <a:ext cx="7250457" cy="310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412583" y="207411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298185" y="1009754"/>
            <a:ext cx="8684758" cy="1212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defRPr/>
            </a:pP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Подготовьте документы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, предусмотренные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Положением Банка России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/>
            </a:r>
            <a:b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</a:b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от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28.12.2017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№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626-П, для оценки финансового положения лиц, осуществляющих контроль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отношении участников (акционеров) соискателя лицензии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управляющей компании (далее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- контролирующее лицо) </a:t>
            </a:r>
          </a:p>
        </p:txBody>
      </p:sp>
      <p:sp>
        <p:nvSpPr>
          <p:cNvPr id="44" name="Номер слайда 2"/>
          <p:cNvSpPr txBox="1">
            <a:spLocks/>
          </p:cNvSpPr>
          <p:nvPr/>
        </p:nvSpPr>
        <p:spPr>
          <a:xfrm>
            <a:off x="5247336" y="6611864"/>
            <a:ext cx="4114800" cy="365125"/>
          </a:xfrm>
          <a:prstGeom prst="rect">
            <a:avLst/>
          </a:prstGeom>
        </p:spPr>
        <p:txBody>
          <a:bodyPr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12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111848" y="4188575"/>
            <a:ext cx="34776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12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Физическое лицо </a:t>
            </a:r>
            <a:endParaRPr lang="ru-RU" sz="12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147306" y="4026464"/>
            <a:ext cx="3800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1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Юридическое лицо (осуществляющее экономическую деятельность в течение последних </a:t>
            </a:r>
            <a:r>
              <a:rPr lang="ru-RU" sz="1200" b="1" cap="all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двух </a:t>
            </a:r>
            <a:r>
              <a:rPr lang="ru-RU" sz="1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завершенных лет, предшествующих дате представления документов)</a:t>
            </a:r>
          </a:p>
          <a:p>
            <a:pPr algn="ctr" defTabSz="457200"/>
            <a:endParaRPr lang="ru-RU" sz="12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Управляющая кнопка: назад 47">
            <a:hlinkClick r:id="rId3" action="ppaction://hlinksldjump" highlightClick="1"/>
          </p:cNvPr>
          <p:cNvSpPr/>
          <p:nvPr/>
        </p:nvSpPr>
        <p:spPr>
          <a:xfrm rot="10800000">
            <a:off x="3642279" y="5205727"/>
            <a:ext cx="2677712" cy="1177551"/>
          </a:xfrm>
          <a:prstGeom prst="actionButtonBackPrevious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905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Управляющая кнопка: назад 49">
            <a:hlinkClick r:id="rId4" action="ppaction://hlinksldjump" highlightClick="1"/>
          </p:cNvPr>
          <p:cNvSpPr/>
          <p:nvPr/>
        </p:nvSpPr>
        <p:spPr>
          <a:xfrm rot="10800000">
            <a:off x="8954630" y="5205726"/>
            <a:ext cx="2558497" cy="1177550"/>
          </a:xfrm>
          <a:prstGeom prst="actionButtonBackPrevious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905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415484" y="2356678"/>
            <a:ext cx="4529075" cy="1492673"/>
          </a:xfrm>
          <a:prstGeom prst="roundRect">
            <a:avLst/>
          </a:prstGeom>
          <a:gradFill flip="none" rotWithShape="1">
            <a:gsLst>
              <a:gs pos="3000">
                <a:schemeClr val="accent1">
                  <a:lumMod val="60000"/>
                  <a:lumOff val="40000"/>
                </a:schemeClr>
              </a:gs>
              <a:gs pos="83000">
                <a:schemeClr val="accent1">
                  <a:lumMod val="7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330200" dist="12700" dir="24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52" name="TextBox 51"/>
          <p:cNvSpPr txBox="1"/>
          <p:nvPr/>
        </p:nvSpPr>
        <p:spPr>
          <a:xfrm>
            <a:off x="5379591" y="2611656"/>
            <a:ext cx="4529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24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Выберите тип контролирующего лица</a:t>
            </a:r>
            <a:endParaRPr lang="ru-RU" sz="32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9459" y="1361710"/>
            <a:ext cx="2509325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BBEE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/>
              </a:rPr>
              <a:t>Заявление и анкеты</a:t>
            </a:r>
            <a:endParaRPr lang="en-US" sz="1200" dirty="0">
              <a:solidFill>
                <a:srgbClr val="00BB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/>
              </a:rPr>
              <a:t>Учредительные документы и пошлина</a:t>
            </a:r>
            <a:endParaRPr lang="en-US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/>
              </a:rPr>
              <a:t>Финансовые документы (РСС)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/>
              </a:rPr>
              <a:t>Сведения об участниках (акционерах)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/>
              </a:rPr>
              <a:t>Документ для оценки финансового положения </a:t>
            </a:r>
            <a:endParaRPr lang="ru-RU" sz="1200" b="1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Внутренние</a:t>
            </a:r>
            <a:r>
              <a:rPr lang="ru-RU" sz="1200" dirty="0" smtClean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/>
              </a:rPr>
              <a:t> </a:t>
            </a: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/>
              </a:rPr>
              <a:t>документы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/>
              </a:rPr>
              <a:t>Направление документов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/>
              </a:rPr>
              <a:t>Нормативные правовые </a:t>
            </a: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/>
              </a:rPr>
              <a:t>акты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/>
              </a:rPr>
              <a:t>Полезные ссылки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59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2878090" y="1004008"/>
            <a:ext cx="9259363" cy="5782414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298185" y="1009754"/>
            <a:ext cx="8914895" cy="3564452"/>
            <a:chOff x="3765120" y="903176"/>
            <a:chExt cx="8288629" cy="359389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765120" y="903176"/>
              <a:ext cx="8074659" cy="35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4803292" y="3080663"/>
              <a:ext cx="7250457" cy="1416403"/>
              <a:chOff x="4827506" y="2784865"/>
              <a:chExt cx="7250457" cy="1416403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4884219" y="2784865"/>
                <a:ext cx="7174074" cy="372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4827506" y="3890949"/>
                <a:ext cx="7250457" cy="310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348973" y="350562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389357" y="1207601"/>
            <a:ext cx="7525925" cy="932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defRPr/>
            </a:pP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Подготовьте документы,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предусмотренные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главой 11 Положения Банка России от 28.12.2017 №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626-П,</a:t>
            </a:r>
            <a:r>
              <a:rPr lang="ru-RU" sz="17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для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оценки финансового положения </a:t>
            </a:r>
            <a:r>
              <a:rPr lang="ru-RU" sz="17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контролирующих </a:t>
            </a: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лиц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– </a:t>
            </a:r>
            <a:r>
              <a:rPr lang="ru-RU" sz="17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физических лиц</a:t>
            </a:r>
          </a:p>
        </p:txBody>
      </p:sp>
      <p:sp>
        <p:nvSpPr>
          <p:cNvPr id="44" name="Номер слайда 2"/>
          <p:cNvSpPr txBox="1">
            <a:spLocks/>
          </p:cNvSpPr>
          <p:nvPr/>
        </p:nvSpPr>
        <p:spPr>
          <a:xfrm>
            <a:off x="5247336" y="6611864"/>
            <a:ext cx="4114800" cy="365125"/>
          </a:xfrm>
          <a:prstGeom prst="rect">
            <a:avLst/>
          </a:prstGeom>
        </p:spPr>
        <p:txBody>
          <a:bodyPr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12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905511" y="2231675"/>
            <a:ext cx="8035106" cy="5262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Скачайте файл «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Чек-</a:t>
            </a:r>
            <a:r>
              <a:rPr lang="ru-RU" sz="16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лист_КЛ_ФЛ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457200" algn="just" defTabSz="457200">
              <a:lnSpc>
                <a:spcPct val="107000"/>
              </a:lnSpc>
              <a:buClr>
                <a:srgbClr val="00BBEE"/>
              </a:buClr>
            </a:pPr>
            <a:endParaRPr lang="ru-RU" sz="8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Заполните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учетом требований к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достаточности величины собственных средств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(имущества), установленных главой 4 Положения Банка России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28.12.2017 № 626-П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соответствии с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образцом</a:t>
            </a: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Распечатайте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заполненные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Проставьте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подпись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контролирующего лица и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укажите дату подписания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 Сведений разделе «Свидетельство о достоверности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информации»</a:t>
            </a: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Приложите подтверждающие 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</a:t>
            </a: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Проверьте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перечень документов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файлу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«Чек-</a:t>
            </a:r>
            <a:r>
              <a:rPr lang="ru-RU" sz="16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лист_КЛ_ФЛ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457200" algn="just" defTabSz="457200">
              <a:lnSpc>
                <a:spcPct val="107000"/>
              </a:lnSpc>
              <a:buClr>
                <a:srgbClr val="00BBEE"/>
              </a:buClr>
            </a:pPr>
            <a:endParaRPr lang="ru-RU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en-US" sz="14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        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Обращаем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внимание:</a:t>
            </a:r>
          </a:p>
          <a:p>
            <a:pPr marL="457200" algn="just" defTabSz="457200">
              <a:lnSpc>
                <a:spcPct val="107000"/>
              </a:lnSpc>
              <a:buClr>
                <a:srgbClr val="00BBEE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Положением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 России от 28.12.2017 № 626-П для контролирующего лица предусматривается возможность </a:t>
            </a: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заполнять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ведений.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 defTabSz="457200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 defTabSz="457200">
              <a:lnSpc>
                <a:spcPct val="107000"/>
              </a:lnSpc>
            </a:pP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0" name="Объект 49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6477639"/>
              </p:ext>
            </p:extLst>
          </p:nvPr>
        </p:nvGraphicFramePr>
        <p:xfrm>
          <a:off x="10911284" y="2985806"/>
          <a:ext cx="1071659" cy="885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Лист" showAsIcon="1" r:id="rId4" imgW="914400" imgH="771480" progId="Excel.Sheet.8">
                  <p:embed/>
                </p:oleObj>
              </mc:Choice>
              <mc:Fallback>
                <p:oleObj name="Лист" showAsIcon="1" r:id="rId4" imgW="914400" imgH="771480" progId="Excel.Sheet.8">
                  <p:embed/>
                  <p:pic>
                    <p:nvPicPr>
                      <p:cNvPr id="15" name="Объект 1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911284" y="2985806"/>
                        <a:ext cx="1071659" cy="885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11424" y="1207601"/>
            <a:ext cx="2253583" cy="4962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BBEE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/>
              </a:rPr>
              <a:t>Заявление и анкеты</a:t>
            </a:r>
            <a:endParaRPr lang="en-US" sz="1200" dirty="0">
              <a:solidFill>
                <a:srgbClr val="00BB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/>
              </a:rPr>
              <a:t>Учредительные документы и пошлина</a:t>
            </a:r>
            <a:endParaRPr lang="en-US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/>
              </a:rPr>
              <a:t>Финансовые документы (РСС)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/>
              </a:rPr>
              <a:t>Сведения об участниках (акционерах)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/>
              </a:rPr>
              <a:t>Документ для оценки финансового положения </a:t>
            </a:r>
            <a:endParaRPr lang="ru-RU" sz="1200" b="1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Внутренние</a:t>
            </a:r>
            <a:r>
              <a:rPr lang="ru-RU" sz="1200" dirty="0" smtClean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/>
              </a:rPr>
              <a:t> </a:t>
            </a: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/>
              </a:rPr>
              <a:t>документы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/>
              </a:rPr>
              <a:t>Направление документов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/>
              </a:rPr>
              <a:t>Нормативные правовые </a:t>
            </a: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/>
              </a:rPr>
              <a:t>акты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5" action="ppaction://hlinksldjump"/>
              </a:rPr>
              <a:t>Полезные ссылки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70988" y="6015036"/>
            <a:ext cx="377985" cy="310923"/>
          </a:xfrm>
          <a:prstGeom prst="rect">
            <a:avLst/>
          </a:prstGeom>
        </p:spPr>
      </p:pic>
      <p:graphicFrame>
        <p:nvGraphicFramePr>
          <p:cNvPr id="4" name="Объект 3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8603"/>
              </p:ext>
            </p:extLst>
          </p:nvPr>
        </p:nvGraphicFramePr>
        <p:xfrm>
          <a:off x="10968038" y="2089403"/>
          <a:ext cx="1027814" cy="867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Документ" showAsIcon="1" r:id="rId17" imgW="914400" imgH="771480" progId="Word.Document.12">
                  <p:embed/>
                </p:oleObj>
              </mc:Choice>
              <mc:Fallback>
                <p:oleObj name="Документ" showAsIcon="1" r:id="rId17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968038" y="2089403"/>
                        <a:ext cx="1027814" cy="8672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9058181"/>
              </p:ext>
            </p:extLst>
          </p:nvPr>
        </p:nvGraphicFramePr>
        <p:xfrm>
          <a:off x="10970323" y="3870823"/>
          <a:ext cx="1022537" cy="862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Лист" showAsIcon="1" r:id="rId19" imgW="914400" imgH="771480" progId="Excel.Sheet.8">
                  <p:embed/>
                </p:oleObj>
              </mc:Choice>
              <mc:Fallback>
                <p:oleObj name="Лист" showAsIcon="1" r:id="rId19" imgW="914400" imgH="7714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0970323" y="3870823"/>
                        <a:ext cx="1022537" cy="8627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312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2842248" y="763163"/>
            <a:ext cx="8924976" cy="5731111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298185" y="1009754"/>
            <a:ext cx="8914895" cy="3564452"/>
            <a:chOff x="3765120" y="903176"/>
            <a:chExt cx="8288629" cy="359389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765120" y="903176"/>
              <a:ext cx="8074659" cy="35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4803292" y="3080663"/>
              <a:ext cx="7250457" cy="1416403"/>
              <a:chOff x="4827506" y="2784865"/>
              <a:chExt cx="7250457" cy="1416403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4884219" y="2784865"/>
                <a:ext cx="7174074" cy="372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4827506" y="3890949"/>
                <a:ext cx="7250457" cy="310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348973" y="350562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271882" y="1439376"/>
            <a:ext cx="7365486" cy="932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defRPr/>
            </a:pP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Подготовьте документы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для оценки финансового положения </a:t>
            </a:r>
            <a:r>
              <a:rPr lang="ru-RU" sz="17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контролирующих лиц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соответствии с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пунктом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2.3 Положения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Банка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России от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28.12.2017 № 626-П – </a:t>
            </a:r>
            <a:r>
              <a:rPr lang="ru-RU" sz="17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юридических лиц</a:t>
            </a:r>
          </a:p>
        </p:txBody>
      </p:sp>
      <p:sp>
        <p:nvSpPr>
          <p:cNvPr id="44" name="Номер слайда 2"/>
          <p:cNvSpPr txBox="1">
            <a:spLocks/>
          </p:cNvSpPr>
          <p:nvPr/>
        </p:nvSpPr>
        <p:spPr>
          <a:xfrm>
            <a:off x="5247336" y="6611864"/>
            <a:ext cx="4114800" cy="365125"/>
          </a:xfrm>
          <a:prstGeom prst="rect">
            <a:avLst/>
          </a:prstGeom>
        </p:spPr>
        <p:txBody>
          <a:bodyPr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12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348973" y="4721913"/>
            <a:ext cx="7437878" cy="1644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Обращаем внимание:</a:t>
            </a:r>
          </a:p>
          <a:p>
            <a:pPr algn="just">
              <a:spcBef>
                <a:spcPct val="0"/>
              </a:spcBef>
              <a:buClr>
                <a:srgbClr val="00BBEE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составленные юридическим лицом, должны быть подписаны его руководителем и лицом, занимающим должность главного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бухгалтера.</a:t>
            </a:r>
          </a:p>
          <a:p>
            <a:pPr marL="285750" indent="-285750" algn="just"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Clr>
                <a:srgbClr val="00BBEE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иностранного юридического лица документы, составленные на иностранном языке, должны быть легализованы (заверены соответствующим органом иностранного государства,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апостилированы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и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представлены с приложением перевода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русский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язык.</a:t>
            </a:r>
          </a:p>
          <a:p>
            <a:pPr marL="285750" indent="-285750" algn="just"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Clr>
                <a:srgbClr val="00BBEE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Переведенные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должны быть нотариально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заверены.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298185" y="2959493"/>
            <a:ext cx="7339183" cy="1936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Скачайте файл «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Чек-</a:t>
            </a:r>
            <a:r>
              <a:rPr lang="ru-RU" sz="16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лист_КЛ_ЮЛ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algn="just">
              <a:lnSpc>
                <a:spcPct val="107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Подготовьте необходимые документы</a:t>
            </a:r>
          </a:p>
          <a:p>
            <a:pPr marL="285750" indent="-285750" algn="just">
              <a:lnSpc>
                <a:spcPct val="107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spcBef>
                <a:spcPct val="0"/>
              </a:spcBef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Проверьте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документов согласно </a:t>
            </a: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файлу 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«Чек-</a:t>
            </a:r>
            <a:r>
              <a:rPr lang="ru-RU" sz="16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лист_КЛ_ЮЛ</a:t>
            </a:r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algn="just">
              <a:lnSpc>
                <a:spcPct val="107000"/>
              </a:lnSpc>
              <a:spcBef>
                <a:spcPct val="0"/>
              </a:spcBef>
              <a:buClr>
                <a:srgbClr val="00BBEE"/>
              </a:buClr>
            </a:pPr>
            <a:endParaRPr lang="ru-RU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 defTabSz="457200">
              <a:lnSpc>
                <a:spcPct val="107000"/>
              </a:lnSpc>
            </a:pP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 defTabSz="457200">
              <a:lnSpc>
                <a:spcPct val="107000"/>
              </a:lnSpc>
            </a:pP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4952" y="1314090"/>
            <a:ext cx="2927415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BBEE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/>
              </a:rPr>
              <a:t>Заявление </a:t>
            </a:r>
            <a:r>
              <a:rPr lang="ru-RU" sz="1200" dirty="0" smtClean="0">
                <a:solidFill>
                  <a:srgbClr val="00BBEE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/>
              </a:rPr>
              <a:t>и анкеты</a:t>
            </a:r>
            <a:endParaRPr lang="en-US" sz="1200" dirty="0">
              <a:solidFill>
                <a:srgbClr val="00BB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/>
              </a:rPr>
              <a:t>Учредительные </a:t>
            </a:r>
            <a:r>
              <a:rPr lang="ru-RU" sz="1200" dirty="0" smtClean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/>
              </a:rPr>
              <a:t>документы и пошлина</a:t>
            </a:r>
            <a:endParaRPr lang="en-US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/>
              </a:rPr>
              <a:t>Финансовые документы (РСС)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/>
              </a:rPr>
              <a:t>Сведения об участниках (акционерах)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/>
              </a:rPr>
              <a:t>Документ для оценки финансового положения </a:t>
            </a:r>
            <a:endParaRPr lang="ru-RU" sz="1200" b="1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Внутренние</a:t>
            </a:r>
            <a:r>
              <a:rPr lang="ru-RU" sz="1200" dirty="0" smtClean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/>
              </a:rPr>
              <a:t> </a:t>
            </a: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/>
              </a:rPr>
              <a:t>документы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/>
              </a:rPr>
              <a:t>Направление документов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/>
              </a:rPr>
              <a:t>Используемые </a:t>
            </a:r>
            <a:r>
              <a:rPr lang="ru-RU" sz="1200" dirty="0" smtClean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/>
              </a:rPr>
              <a:t>нормативные правовые </a:t>
            </a: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/>
              </a:rPr>
              <a:t>акты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B7B8B9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/>
              </a:rPr>
              <a:t>Полезные ссылки </a:t>
            </a:r>
            <a:endParaRPr lang="ru-RU" sz="1200" dirty="0">
              <a:solidFill>
                <a:srgbClr val="B7B8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52241" y="5483924"/>
            <a:ext cx="377985" cy="310923"/>
          </a:xfrm>
          <a:prstGeom prst="rect">
            <a:avLst/>
          </a:prstGeom>
        </p:spPr>
      </p:pic>
      <p:graphicFrame>
        <p:nvGraphicFramePr>
          <p:cNvPr id="4" name="Объект 3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3624323"/>
              </p:ext>
            </p:extLst>
          </p:nvPr>
        </p:nvGraphicFramePr>
        <p:xfrm>
          <a:off x="10254909" y="3019566"/>
          <a:ext cx="1008835" cy="851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5" name="Документ" showAsIcon="1" r:id="rId15" imgW="914400" imgH="771480" progId="Word.Document.12">
                  <p:embed/>
                </p:oleObj>
              </mc:Choice>
              <mc:Fallback>
                <p:oleObj name="Документ" showAsIcon="1" r:id="rId15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254909" y="3019566"/>
                        <a:ext cx="1008835" cy="851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811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3059154" y="852577"/>
            <a:ext cx="8992756" cy="5840480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51619" y="42985"/>
            <a:ext cx="10515600" cy="923925"/>
          </a:xfrm>
        </p:spPr>
        <p:txBody>
          <a:bodyPr rtlCol="0">
            <a:normAutofit/>
          </a:bodyPr>
          <a:lstStyle/>
          <a:p>
            <a:r>
              <a:rPr lang="ru-RU" sz="2800" b="1" dirty="0" smtClean="0">
                <a:solidFill>
                  <a:srgbClr val="00B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КОМПЛЕКТА ДОКУМЕНТОВ</a:t>
            </a:r>
            <a:endParaRPr lang="ru-RU" sz="2800" b="1" dirty="0">
              <a:solidFill>
                <a:srgbClr val="00BB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038436" y="1054452"/>
            <a:ext cx="8129352" cy="372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Разработайте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и </a:t>
            </a: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утвердите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следующие </a:t>
            </a:r>
            <a:r>
              <a:rPr lang="ru-RU" sz="17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внутренние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документы</a:t>
            </a:r>
            <a:endParaRPr lang="ru-RU" sz="17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429015" y="1861493"/>
            <a:ext cx="7649242" cy="3649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Скачайте </a:t>
            </a:r>
            <a:r>
              <a:rPr lang="ru-RU" sz="16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файл «Чек-лист № 1</a:t>
            </a:r>
            <a:r>
              <a:rPr lang="ru-RU" sz="16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»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разработки Правил внутреннего контроля в целях ПОД/ФТ/ЭД/ФРОМУ</a:t>
            </a:r>
          </a:p>
          <a:p>
            <a:pPr marL="2857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Разработайте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Правила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внутреннего контроля в целях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ПОД/ФТ/ЭД/ФРОМУ в соответствии с требованиями Федерального закона от 07.08.2001 </a:t>
            </a:r>
            <a:b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115-ФЗ и принятыми в соответствии с ним нормативными актами Банка России 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(</a:t>
            </a:r>
            <a:r>
              <a:rPr lang="ru-RU" sz="16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файл «Перечень актов»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) </a:t>
            </a:r>
          </a:p>
          <a:p>
            <a:pPr marL="2857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dirty="0" smtClean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Проверьте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внутреннего контроля в целях ПОД/ФТ/ЭД/ФРОМУ 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согласно </a:t>
            </a:r>
            <a:r>
              <a:rPr lang="ru-RU" sz="16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файлу </a:t>
            </a:r>
            <a:r>
              <a:rPr lang="ru-RU" sz="16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«Чек-лист № 1»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dirty="0">
              <a:solidFill>
                <a:srgbClr val="FF0000"/>
              </a:solidFill>
              <a:latin typeface="Arial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Рекомендуем подготовить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справку, содержащую сведения </a:t>
            </a:r>
            <a:b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об организации соискателем лицензии внутреннего контроля в целях ПОД/ФТ/ЭД/ФРОМУ (</a:t>
            </a:r>
            <a:r>
              <a:rPr lang="ru-RU" sz="16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файл «Сведения о ВК»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ct val="107000"/>
              </a:lnSpc>
            </a:pPr>
            <a:endParaRPr lang="ru-RU" sz="800" dirty="0" smtClean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grpSp>
        <p:nvGrpSpPr>
          <p:cNvPr id="68" name="Группа 67"/>
          <p:cNvGrpSpPr/>
          <p:nvPr/>
        </p:nvGrpSpPr>
        <p:grpSpPr>
          <a:xfrm>
            <a:off x="4100112" y="4561685"/>
            <a:ext cx="8091888" cy="692498"/>
            <a:chOff x="2955205" y="4474383"/>
            <a:chExt cx="8803404" cy="692498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2955205" y="4520550"/>
              <a:ext cx="36238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endParaRPr lang="ru-RU" sz="3600" dirty="0">
                <a:ln w="0"/>
                <a:solidFill>
                  <a:srgbClr val="0082B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3745833" y="4474383"/>
              <a:ext cx="801277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ru-RU" sz="1400" dirty="0">
                <a:solidFill>
                  <a:prstClr val="black"/>
                </a:solidFill>
                <a:latin typeface="Arial"/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3699934" y="5239737"/>
            <a:ext cx="7437576" cy="108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Обращаем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внимание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:</a:t>
            </a:r>
            <a:endParaRPr lang="ru-RU" sz="5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buClr>
                <a:srgbClr val="00BBEE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Правила внутреннего контроля в целях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ПОД/ФТ/ЭД/ФРОМУ 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должны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быть направлены в виде файлов с расширением </a:t>
            </a:r>
            <a:r>
              <a:rPr lang="ru-RU" sz="12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*.</a:t>
            </a:r>
            <a:r>
              <a:rPr lang="ru-RU" sz="1200" b="1" dirty="0" err="1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pdf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, 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обеспечивающим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возможность их сохранения на технических средствах и 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допускающих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после сохранения возможность поиска и копирования произвольного фрагмента текста средствами для 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просмотра.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695991" y="6275396"/>
            <a:ext cx="7441519" cy="487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Правила внутреннего контроля в целях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ПОД/ФТ/ЭД/ФРОМУ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у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тверждаются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руководителем соискателя 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лицензии.</a:t>
            </a:r>
            <a:endParaRPr lang="ru-RU" sz="12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081581" y="6031334"/>
            <a:ext cx="9270232" cy="275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 </a:t>
            </a:r>
          </a:p>
        </p:txBody>
      </p:sp>
      <p:graphicFrame>
        <p:nvGraphicFramePr>
          <p:cNvPr id="8" name="Объект 7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689870"/>
              </p:ext>
            </p:extLst>
          </p:nvPr>
        </p:nvGraphicFramePr>
        <p:xfrm>
          <a:off x="11137510" y="274608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0" name="Документ" showAsIcon="1" r:id="rId4" imgW="914400" imgH="771480" progId="Word.Document.12">
                  <p:embed/>
                </p:oleObj>
              </mc:Choice>
              <mc:Fallback>
                <p:oleObj name="Документ" showAsIcon="1" r:id="rId4" imgW="914400" imgH="771480" progId="Word.Document.12">
                  <p:embed/>
                  <p:pic>
                    <p:nvPicPr>
                      <p:cNvPr id="8" name="Объект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37510" y="274608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148774"/>
              </p:ext>
            </p:extLst>
          </p:nvPr>
        </p:nvGraphicFramePr>
        <p:xfrm>
          <a:off x="11087709" y="1719678"/>
          <a:ext cx="984037" cy="830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1" name="Документ" showAsIcon="1" r:id="rId6" imgW="914400" imgH="771480" progId="Word.Document.12">
                  <p:embed/>
                </p:oleObj>
              </mc:Choice>
              <mc:Fallback>
                <p:oleObj name="Документ" showAsIcon="1" r:id="rId6" imgW="914400" imgH="771480" progId="Word.Document.12">
                  <p:embed/>
                  <p:pic>
                    <p:nvPicPr>
                      <p:cNvPr id="9" name="Объект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087709" y="1719678"/>
                        <a:ext cx="984037" cy="8302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18759" y="1474962"/>
            <a:ext cx="2484146" cy="4375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Документы для оценки финансового положения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Внутренние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документы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5" action="ppaction://hlinksldjump"/>
              </a:rPr>
              <a:t>Направление 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6" action="ppaction://hlinksldjump"/>
              </a:rPr>
              <a:t>Используемые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6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6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7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916549"/>
              </p:ext>
            </p:extLst>
          </p:nvPr>
        </p:nvGraphicFramePr>
        <p:xfrm>
          <a:off x="11122527" y="431185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2" name="Документ" showAsIcon="1" r:id="rId18" imgW="914400" imgH="771480" progId="Word.Document.12">
                  <p:embed/>
                </p:oleObj>
              </mc:Choice>
              <mc:Fallback>
                <p:oleObj name="Документ" showAsIcon="1" r:id="rId18" imgW="914400" imgH="771480" progId="Word.Document.12">
                  <p:embed/>
                  <p:pic>
                    <p:nvPicPr>
                      <p:cNvPr id="7" name="Объект 6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1122527" y="431185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20"/>
          <a:srcRect l="35291"/>
          <a:stretch/>
        </p:blipFill>
        <p:spPr>
          <a:xfrm>
            <a:off x="3585442" y="1019885"/>
            <a:ext cx="456452" cy="52904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60427" y="814879"/>
            <a:ext cx="795719" cy="97182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2"/>
          <a:srcRect t="16100" r="17537" b="8157"/>
          <a:stretch/>
        </p:blipFill>
        <p:spPr>
          <a:xfrm>
            <a:off x="3230621" y="5975753"/>
            <a:ext cx="377868" cy="31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3234194" y="798190"/>
            <a:ext cx="8870058" cy="5840480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51619" y="42985"/>
            <a:ext cx="10515600" cy="923925"/>
          </a:xfrm>
        </p:spPr>
        <p:txBody>
          <a:bodyPr rtlCol="0">
            <a:normAutofit/>
          </a:bodyPr>
          <a:lstStyle/>
          <a:p>
            <a:r>
              <a:rPr lang="ru-RU" sz="2800" b="1" dirty="0" smtClean="0">
                <a:solidFill>
                  <a:srgbClr val="00B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КОМПЛЕКТА ДОКУМЕНТОВ</a:t>
            </a:r>
            <a:endParaRPr lang="ru-RU" sz="2800" b="1" dirty="0">
              <a:solidFill>
                <a:srgbClr val="00BB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153537" y="1052934"/>
            <a:ext cx="7108499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Разработайте 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и</a:t>
            </a:r>
            <a:r>
              <a:rPr lang="ru-RU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утвердите 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следующие </a:t>
            </a:r>
            <a:r>
              <a:rPr lang="ru-RU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внутренние </a:t>
            </a:r>
            <a:r>
              <a:rPr lang="ru-RU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документы</a:t>
            </a:r>
            <a:endParaRPr lang="ru-RU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grpSp>
        <p:nvGrpSpPr>
          <p:cNvPr id="57" name="Группа 56"/>
          <p:cNvGrpSpPr/>
          <p:nvPr/>
        </p:nvGrpSpPr>
        <p:grpSpPr>
          <a:xfrm>
            <a:off x="3631858" y="1588538"/>
            <a:ext cx="7191297" cy="4036405"/>
            <a:chOff x="3112510" y="2433995"/>
            <a:chExt cx="7505861" cy="2153814"/>
          </a:xfrm>
        </p:grpSpPr>
        <p:sp>
          <p:nvSpPr>
            <p:cNvPr id="65" name="Прямоугольник 64"/>
            <p:cNvSpPr/>
            <p:nvPr/>
          </p:nvSpPr>
          <p:spPr>
            <a:xfrm>
              <a:off x="3162198" y="2433995"/>
              <a:ext cx="7208778" cy="1633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</a:pPr>
              <a:endParaRPr lang="ru-RU" sz="1400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3112510" y="2534950"/>
              <a:ext cx="7505861" cy="20528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r>
                <a:rPr lang="ru-RU" sz="1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Скачайте </a:t>
              </a:r>
              <a:r>
                <a:rPr lang="ru-RU" sz="1600" b="1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файл </a:t>
              </a:r>
              <a:r>
                <a:rPr lang="ru-RU" sz="16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«Чек-лист № 2»</a:t>
              </a:r>
              <a:r>
                <a:rPr lang="ru-RU" sz="16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для </a:t>
              </a:r>
              <a:r>
                <a:rPr lang="ru-RU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разработки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Правил 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организации и осуществления внутреннего контроля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(далее – ПВК)</a:t>
              </a:r>
            </a:p>
            <a:p>
              <a:pPr marL="285750" indent="-285750" algn="just"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endParaRPr lang="ru-RU" sz="8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 algn="just"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r>
                <a:rPr lang="ru-RU" sz="16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Разработайте ПВК</a:t>
              </a:r>
            </a:p>
            <a:p>
              <a:pPr marL="285750" indent="-285750" algn="just"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endPara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r>
                <a:rPr lang="ru-RU" sz="16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Проверьте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ПВК согласно </a:t>
              </a:r>
              <a:r>
                <a:rPr lang="ru-RU" sz="1600" b="1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файлу </a:t>
              </a:r>
              <a:r>
                <a:rPr lang="ru-RU" sz="16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«Чек-лист № 2»</a:t>
              </a:r>
              <a:r>
                <a:rPr lang="ru-RU" sz="1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endParaRPr lang="ru-RU" sz="8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 algn="just"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r>
                <a:rPr lang="ru-RU" sz="16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Скачайте файл «Чек-лист </a:t>
              </a:r>
              <a:r>
                <a:rPr lang="ru-RU" sz="1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№ 3</a:t>
              </a:r>
              <a:r>
                <a:rPr lang="ru-RU" sz="16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 </a:t>
              </a:r>
              <a:r>
                <a:rPr lang="ru-RU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для разработки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внутреннего документа</a:t>
              </a:r>
              <a:r>
                <a:rPr lang="ru-RU" sz="1600" dirty="0" smtClean="0">
                  <a:solidFill>
                    <a:schemeClr val="bg1"/>
                  </a:solidFill>
                  <a:latin typeface="Arial"/>
                  <a:cs typeface="Arial" panose="020B0604020202020204" pitchFamily="34" charset="0"/>
                </a:rPr>
                <a:t>,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 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определяющего порядок выявления конфликта интересов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и управления 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конфликтом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интересов (далее – КИ)</a:t>
              </a:r>
            </a:p>
            <a:p>
              <a:pPr marL="285750" indent="-285750" algn="just"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endParaRPr lang="ru-RU" sz="8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r>
                <a:rPr lang="ru-RU" sz="1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Разработайте </a:t>
              </a:r>
              <a:r>
                <a:rPr lang="ru-RU" sz="16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КИ</a:t>
              </a:r>
            </a:p>
            <a:p>
              <a:pPr marL="285750" indent="-285750"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endParaRPr lang="ru-RU" sz="8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r>
                <a:rPr lang="ru-RU" sz="16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Проверьте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 </a:t>
              </a:r>
              <a:r>
                <a:rPr lang="ru-RU" sz="1600" dirty="0" smtClean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КИ согласно </a:t>
              </a:r>
              <a:r>
                <a:rPr lang="ru-RU" sz="16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файлу </a:t>
              </a:r>
              <a:r>
                <a:rPr lang="ru-RU" sz="1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«Чек-лист № 3» </a:t>
              </a:r>
              <a: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/>
              </a:r>
              <a:br>
                <a:rPr lang="ru-RU" sz="16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</a:br>
              <a:endParaRPr lang="ru-RU" sz="16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pPr marL="285750" indent="-285750" algn="just">
                <a:buClr>
                  <a:srgbClr val="00BBEE"/>
                </a:buClr>
                <a:buFont typeface="Arial" panose="020B0604020202020204" pitchFamily="34" charset="0"/>
                <a:buChar char="►"/>
              </a:pPr>
              <a:endParaRPr lang="ru-RU" sz="16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endParaRPr lang="ru-RU" sz="14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  <a:p>
              <a:endParaRPr lang="ru-RU" sz="14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4100112" y="4561685"/>
            <a:ext cx="8091888" cy="692498"/>
            <a:chOff x="2955205" y="4474383"/>
            <a:chExt cx="8803404" cy="692498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2955205" y="4520550"/>
              <a:ext cx="36238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endParaRPr lang="ru-RU" sz="3600" dirty="0">
                <a:ln w="0"/>
                <a:solidFill>
                  <a:srgbClr val="0082B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3745833" y="4474383"/>
              <a:ext cx="801277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ru-RU" sz="1400" dirty="0">
                <a:solidFill>
                  <a:prstClr val="black"/>
                </a:solidFill>
                <a:latin typeface="Arial"/>
              </a:endParaRPr>
            </a:p>
          </p:txBody>
        </p:sp>
      </p:grpSp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4"/>
          <a:srcRect l="35291"/>
          <a:stretch/>
        </p:blipFill>
        <p:spPr>
          <a:xfrm>
            <a:off x="3664926" y="998321"/>
            <a:ext cx="462703" cy="536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19606" y="4853070"/>
            <a:ext cx="7625228" cy="88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Обращаем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внимание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07000"/>
              </a:lnSpc>
              <a:buClr>
                <a:srgbClr val="00BBEE"/>
              </a:buClr>
            </a:pP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Указанные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документы должны быть направлены в виде файлов с расширением </a:t>
            </a:r>
            <a:r>
              <a:rPr lang="ru-RU" sz="12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*.</a:t>
            </a:r>
            <a:r>
              <a:rPr lang="ru-RU" sz="1200" b="1" dirty="0" err="1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pdf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, 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обеспечивающим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возможность их сохранения на технических средствах и допускающих после сохранения возможность поиска и копирования произвольного фрагмента текста средствами для 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просмотра.</a:t>
            </a:r>
            <a:endParaRPr lang="ru-RU" sz="12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697875" y="5743687"/>
            <a:ext cx="7646959" cy="816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КИ является неотъемлемой частью ПВК.</a:t>
            </a:r>
          </a:p>
          <a:p>
            <a:pPr algn="just">
              <a:lnSpc>
                <a:spcPct val="107000"/>
              </a:lnSpc>
            </a:pPr>
            <a:endParaRPr lang="ru-RU" sz="8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Документы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у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тверждаются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советом директоров (наблюдательным советом), а при его отсутствии общим собранием участников (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акционеров).</a:t>
            </a:r>
            <a:endParaRPr lang="ru-RU" sz="12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081581" y="6031334"/>
            <a:ext cx="9270232" cy="275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 </a:t>
            </a:r>
          </a:p>
        </p:txBody>
      </p:sp>
      <p:graphicFrame>
        <p:nvGraphicFramePr>
          <p:cNvPr id="11" name="Объект 10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7184648"/>
              </p:ext>
            </p:extLst>
          </p:nvPr>
        </p:nvGraphicFramePr>
        <p:xfrm>
          <a:off x="10864742" y="1926601"/>
          <a:ext cx="1000233" cy="843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30" name="Документ" showAsIcon="1" r:id="rId5" imgW="914400" imgH="771480" progId="Word.Document.12">
                  <p:embed/>
                </p:oleObj>
              </mc:Choice>
              <mc:Fallback>
                <p:oleObj name="Документ" showAsIcon="1" r:id="rId5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864742" y="1926601"/>
                        <a:ext cx="1000233" cy="843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18759" y="1474962"/>
            <a:ext cx="2484146" cy="4177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Документы для оценки финансового положения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Внутренние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документы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Направление документов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5" action="ppaction://hlinksldjump"/>
              </a:rPr>
              <a:t>Н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5" action="ppaction://hlinksldjump"/>
              </a:rPr>
              <a:t>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5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6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Объект 9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9351801"/>
              </p:ext>
            </p:extLst>
          </p:nvPr>
        </p:nvGraphicFramePr>
        <p:xfrm>
          <a:off x="10864742" y="345405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31" name="Документ" showAsIcon="1" r:id="rId17" imgW="914400" imgH="771480" progId="Word.Document.12">
                  <p:embed/>
                </p:oleObj>
              </mc:Choice>
              <mc:Fallback>
                <p:oleObj name="Документ" showAsIcon="1" r:id="rId17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864742" y="345405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Рисунок 2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04849" y="863256"/>
            <a:ext cx="743776" cy="91447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20"/>
          <a:srcRect t="16100" r="17537" b="8157"/>
          <a:stretch/>
        </p:blipFill>
        <p:spPr>
          <a:xfrm>
            <a:off x="3287966" y="5433345"/>
            <a:ext cx="377868" cy="31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50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72004" y="238260"/>
            <a:ext cx="7900401" cy="923925"/>
          </a:xfrm>
        </p:spPr>
        <p:txBody>
          <a:bodyPr rtlCol="0">
            <a:normAutofit/>
          </a:bodyPr>
          <a:lstStyle/>
          <a:p>
            <a:r>
              <a:rPr lang="ru-RU" sz="2800" b="1" dirty="0" smtClean="0">
                <a:solidFill>
                  <a:srgbClr val="00B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ДОКУМЕНТОВ</a:t>
            </a:r>
            <a:endParaRPr lang="ru-RU" sz="2800" b="1" dirty="0">
              <a:solidFill>
                <a:srgbClr val="00BB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172004" y="1053398"/>
            <a:ext cx="8947952" cy="5387522"/>
            <a:chOff x="3981451" y="1009655"/>
            <a:chExt cx="8118886" cy="5842000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3981451" y="1009655"/>
              <a:ext cx="8118886" cy="5842000"/>
            </a:xfrm>
            <a:prstGeom prst="rect">
              <a:avLst/>
            </a:prstGeom>
            <a:solidFill>
              <a:srgbClr val="DBD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58775"/>
              <a:endPara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4662628" y="1265257"/>
              <a:ext cx="6857721" cy="59272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457200">
                <a:lnSpc>
                  <a:spcPct val="107000"/>
                </a:lnSpc>
              </a:pPr>
              <a:endPara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5" name="Прямоугольник 44"/>
          <p:cNvSpPr/>
          <p:nvPr/>
        </p:nvSpPr>
        <p:spPr>
          <a:xfrm>
            <a:off x="3080988" y="2071447"/>
            <a:ext cx="7971227" cy="4143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Проверьте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комплектность </a:t>
            </a:r>
            <a:r>
              <a:rPr lang="ru-RU" sz="16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600" b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файлу </a:t>
            </a:r>
            <a:r>
              <a:rPr lang="ru-RU" sz="16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«Перечень документов» </a:t>
            </a:r>
            <a:r>
              <a:rPr lang="ru-RU" sz="1600" b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получения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соискателем лицензии лицензии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управляющей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</a:t>
            </a:r>
          </a:p>
          <a:p>
            <a:pPr marL="7429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Зарегистрируйтесь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личном кабинете участника информационного обмена на сайте Банка России (</a:t>
            </a:r>
            <a:r>
              <a:rPr lang="ru-RU" sz="1600" dirty="0" err="1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s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://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cbr.ru/</a:t>
            </a:r>
            <a:r>
              <a:rPr lang="ru-RU" sz="16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lk_uio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/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7429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dirty="0" smtClean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r>
              <a:rPr lang="ru-RU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Осуществите вход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личный кабинет участника информационного обмена и выберите плитку с задачей «предоставление отчетности» / «процедуры допуска»,</a:t>
            </a:r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</a:rPr>
              <a:t> либо воспользуйтесь поиском, указав номер процедуры «</a:t>
            </a:r>
            <a:r>
              <a:rPr lang="ru-RU" sz="1600" b="1" dirty="0">
                <a:solidFill>
                  <a:schemeClr val="bg1"/>
                </a:solidFill>
                <a:cs typeface="Arial" panose="020B0604020202020204" pitchFamily="34" charset="0"/>
              </a:rPr>
              <a:t>4010</a:t>
            </a: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»</a:t>
            </a:r>
          </a:p>
          <a:p>
            <a:pPr marL="7429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800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742950" lvl="0" indent="-285750" algn="just">
              <a:lnSpc>
                <a:spcPct val="107000"/>
              </a:lnSpc>
              <a:buClr>
                <a:srgbClr val="00BBEE"/>
              </a:buClr>
              <a:buFontTx/>
              <a:buChar char="►"/>
            </a:pPr>
            <a:r>
              <a:rPr lang="ru-RU" sz="1600" b="1" dirty="0">
                <a:solidFill>
                  <a:prstClr val="black"/>
                </a:solidFill>
              </a:rPr>
              <a:t>Загрузите</a:t>
            </a:r>
            <a:r>
              <a:rPr lang="ru-RU" sz="1600" dirty="0">
                <a:solidFill>
                  <a:prstClr val="black"/>
                </a:solidFill>
              </a:rPr>
              <a:t> заявление и документы в личный кабинет участника информационного обмена к форме «</a:t>
            </a:r>
            <a:r>
              <a:rPr lang="ru-RU" sz="1600" b="1" dirty="0">
                <a:solidFill>
                  <a:schemeClr val="bg1"/>
                </a:solidFill>
              </a:rPr>
              <a:t>4</a:t>
            </a:r>
            <a:r>
              <a:rPr lang="ru-RU" sz="1600" b="1" dirty="0">
                <a:solidFill>
                  <a:prstClr val="black"/>
                </a:solidFill>
              </a:rPr>
              <a:t>010 </a:t>
            </a:r>
            <a:r>
              <a:rPr lang="ru-RU" sz="1600" dirty="0">
                <a:solidFill>
                  <a:prstClr val="black"/>
                </a:solidFill>
              </a:rPr>
              <a:t>Соискатели</a:t>
            </a:r>
            <a:r>
              <a:rPr lang="ru-RU" sz="1600" dirty="0" smtClean="0">
                <a:solidFill>
                  <a:prstClr val="black"/>
                </a:solidFill>
              </a:rPr>
              <a:t>»</a:t>
            </a:r>
          </a:p>
          <a:p>
            <a:pPr marL="742950" lvl="0" indent="-285750" algn="just">
              <a:lnSpc>
                <a:spcPct val="107000"/>
              </a:lnSpc>
              <a:buClr>
                <a:srgbClr val="00BBEE"/>
              </a:buClr>
              <a:buFontTx/>
              <a:buChar char="►"/>
            </a:pPr>
            <a:endParaRPr lang="ru-RU" sz="800" dirty="0">
              <a:solidFill>
                <a:prstClr val="black"/>
              </a:solidFill>
            </a:endParaRPr>
          </a:p>
          <a:p>
            <a:pPr marL="742950" lvl="0" indent="-285750" algn="just">
              <a:lnSpc>
                <a:spcPct val="107000"/>
              </a:lnSpc>
              <a:buClr>
                <a:srgbClr val="00BBEE"/>
              </a:buClr>
              <a:buFontTx/>
              <a:buChar char="►"/>
            </a:pPr>
            <a:r>
              <a:rPr lang="ru-RU" sz="1600" b="1" dirty="0">
                <a:solidFill>
                  <a:schemeClr val="bg1"/>
                </a:solidFill>
                <a:cs typeface="Arial" panose="020B0604020202020204" pitchFamily="34" charset="0"/>
              </a:rPr>
              <a:t>Отправьте</a:t>
            </a:r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</a:rPr>
              <a:t> документы в Банк России</a:t>
            </a:r>
          </a:p>
          <a:p>
            <a:pPr marL="742950" indent="-285750" algn="just">
              <a:lnSpc>
                <a:spcPct val="107000"/>
              </a:lnSpc>
              <a:buClr>
                <a:srgbClr val="00BBEE"/>
              </a:buClr>
              <a:buFont typeface="Arial" panose="020B0604020202020204" pitchFamily="34" charset="0"/>
              <a:buChar char="►"/>
            </a:pPr>
            <a:endParaRPr lang="ru-RU" sz="16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</a:pPr>
            <a:endParaRPr lang="ru-RU" sz="1400" dirty="0" smtClean="0">
              <a:solidFill>
                <a:schemeClr val="bg1"/>
              </a:solidFill>
            </a:endParaRPr>
          </a:p>
        </p:txBody>
      </p:sp>
      <p:sp>
        <p:nvSpPr>
          <p:cNvPr id="86" name="Rectangle 4"/>
          <p:cNvSpPr>
            <a:spLocks noChangeArrowheads="1"/>
          </p:cNvSpPr>
          <p:nvPr/>
        </p:nvSpPr>
        <p:spPr bwMode="auto">
          <a:xfrm>
            <a:off x="4367685" y="4294667"/>
            <a:ext cx="5923286" cy="2923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200"/>
              </a:spcAft>
            </a:pPr>
            <a:endParaRPr lang="ru-RU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8310" y="1714595"/>
            <a:ext cx="2654220" cy="4177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 action="ppaction://hlinksldjump"/>
              </a:rPr>
              <a:t>Заявление и анкеты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sldjump"/>
              </a:rPr>
              <a:t>Учредительные документы и пошлина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 action="ppaction://hlinksldjump"/>
              </a:rPr>
              <a:t>Финансовые документы (РСС)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 action="ppaction://hlinksldjump"/>
              </a:rPr>
              <a:t>Финансовые документы (приложения к РСС)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9" action="ppaction://hlinksldjump"/>
              </a:rPr>
              <a:t>Сведения об участниках (акционерах)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 action="ppaction://hlinksldjump"/>
              </a:rPr>
              <a:t>Документы для оценки финансового положения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Внутренние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1" action="ppaction://hlinksldjump"/>
              </a:rPr>
              <a:t>документы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 action="ppaction://hlinksldjump"/>
              </a:rPr>
              <a:t>Направление документов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Нормативные правовые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3" action="ppaction://hlinksldjump"/>
              </a:rPr>
              <a:t>акты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4" action="ppaction://hlinksldjump"/>
              </a:rPr>
              <a:t>Полезные ссылки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091730" y="1289115"/>
            <a:ext cx="7108499" cy="372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7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Направьте </a:t>
            </a:r>
            <a:r>
              <a:rPr lang="ru-RU" sz="17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документы в Банк России</a:t>
            </a:r>
            <a:endParaRPr lang="ru-RU" sz="17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graphicFrame>
        <p:nvGraphicFramePr>
          <p:cNvPr id="20" name="Объект 1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122484"/>
              </p:ext>
            </p:extLst>
          </p:nvPr>
        </p:nvGraphicFramePr>
        <p:xfrm>
          <a:off x="11192591" y="2071447"/>
          <a:ext cx="786989" cy="664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4" name="Acrobat Document" showAsIcon="1" r:id="rId15" imgW="914400" imgH="771480" progId="AcroExch.Document.DC">
                  <p:embed/>
                </p:oleObj>
              </mc:Choice>
              <mc:Fallback>
                <p:oleObj name="Acrobat Document" showAsIcon="1" r:id="rId15" imgW="914400" imgH="771480" progId="AcroExch.Document.DC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192591" y="2071447"/>
                        <a:ext cx="786989" cy="6640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041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9931" y="232120"/>
            <a:ext cx="10999124" cy="1325563"/>
          </a:xfrm>
        </p:spPr>
        <p:txBody>
          <a:bodyPr/>
          <a:lstStyle/>
          <a:p>
            <a:r>
              <a:rPr lang="ru-RU" dirty="0" smtClean="0"/>
              <a:t>Нормативные правовые акты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8899" y="1107067"/>
            <a:ext cx="11801303" cy="583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5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Федеральный закон от 29.11.2001 № 156-ФЗ «Об инвестиционных фондах»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5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Федеральный закон от 07.08.2001 № 115-ФЗ «О противодействии  легализации (отмыванию) доходов, полученных преступным путем, и финансированию терроризма»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5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Положение Банка России от 29.06.2022 № 798-П «О порядке лицензирования Банком России видов профессиональной деятельности на рынке ценных бумаг, указанных в статьях 3 - 5, 7 и 8 Федерального закона от 22 апреля 1996 года </a:t>
            </a:r>
            <a:r>
              <a:rPr lang="ru-RU" sz="11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</a:t>
            </a:r>
            <a:r>
              <a:rPr lang="ru-RU" sz="115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39-ФЗ «О рынке ценных бумаг», и порядке ведения Банком России реестра профессиональных участников рынка ценных бумаг, о порядке принятия Банком России решения о внесении (об отказе во внесении) сведений о лице в единый реестр инвестиционных советников и порядке ведения Банком России указанного реестра, а также о порядке предоставления Банком России лицензии на осуществление деятельности инвестиционного фонда, лицензии управляющей компании на осуществление деятельности по управлению инвестиционными фондами, паевыми инвестиционными фондами и негосударственными пенсионными фондами, лицензии на осуществление деятельности специализированного депозитария инвестиционных фондов, паевых инвестиционных фондов и негосударственных пенсионных фондов и порядке ведения Банком России реестров указанных лицензий»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Положение Банка России от 26.12.2017 № 622-П «О порядке раскрытия информации о лицах, под контролем либо значительным влиянием которых находятся банки - участники системы обязательного страхования вкладов физических лиц в банках Российской Федерации, а также о порядке раскрытия и представления </a:t>
            </a:r>
            <a:br>
              <a:rPr lang="ru-RU" sz="11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1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Банк России информации о структуре и составе участников (акционеров) негосударственных пенсионных фондов, страховых организаций, управляющих компаний, </a:t>
            </a:r>
            <a:r>
              <a:rPr lang="ru-RU" sz="115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микрофинансовых</a:t>
            </a:r>
            <a:r>
              <a:rPr lang="ru-RU" sz="115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компаний, в том числе о лицах, под контролем либо значительным влиянием которых они находятся»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50" dirty="0">
                <a:solidFill>
                  <a:schemeClr val="bg1"/>
                </a:solidFill>
              </a:rPr>
              <a:t>Положение Банка России от 28.12.2017 № 626-П «Об оценке финансового положения, о требованиях к финансовому положению и об основаниях для признания финансового положения неудовлетворительным учредителей (участников) кредитной организации и иных лиц, предусмотренных Федеральным законом </a:t>
            </a:r>
            <a:br>
              <a:rPr lang="ru-RU" sz="1150" dirty="0">
                <a:solidFill>
                  <a:schemeClr val="bg1"/>
                </a:solidFill>
              </a:rPr>
            </a:br>
            <a:r>
              <a:rPr lang="ru-RU" sz="1150" dirty="0">
                <a:solidFill>
                  <a:schemeClr val="bg1"/>
                </a:solidFill>
              </a:rPr>
              <a:t>от 29 июля 2017 года № 281-ФЗ «О внесении изменений в отдельные законодательные акты Российской Федерации в части совершенствования обязательных требований к учредителям (участникам), органам управления и должностным лицам финансовых организаций</a:t>
            </a:r>
            <a:r>
              <a:rPr lang="ru-RU" sz="1150" dirty="0" smtClean="0">
                <a:solidFill>
                  <a:schemeClr val="bg1"/>
                </a:solidFill>
              </a:rPr>
              <a:t>».</a:t>
            </a:r>
            <a:endParaRPr lang="ru-RU" sz="11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5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Указание Банка России от 19.07.2016 № 4075-У «О требованиях к собственным средствам управляющих компаний инвестиционных фондов, паевых инвестиционных фондов и негосударственных пенсионных фондов и соискателей лицензии управляющей компании»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5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Указание Банка России от 05.10.2022 № 6292-У «Об объеме, формах, порядке и сроках составления и представления в Банк России отчетов акционерными инвестиционными фондами, управляющими компаниями инвестиционных фондов, паевых инвестиционных фондов и негосударственных пенсионных фондов»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15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Приказ Минфина России от 04.10.2023 № 157н «Об утверждении Федерального стандарта бухгалтерского учета ФСБУ 4/2023 «Бухгалтерская (финансовая) отчетность»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76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" y="0"/>
            <a:ext cx="12192000" cy="3392488"/>
          </a:xfrm>
          <a:prstGeom prst="rect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325955" y="3632307"/>
            <a:ext cx="32895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кабинет участника информационного обмена </a:t>
            </a:r>
          </a:p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подачи в Банк России комплекта документов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0" y="45876"/>
            <a:ext cx="12192000" cy="3394666"/>
            <a:chOff x="12872720" y="2937872"/>
            <a:chExt cx="12192000" cy="3394666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94" b="22648"/>
            <a:stretch/>
          </p:blipFill>
          <p:spPr>
            <a:xfrm>
              <a:off x="12877800" y="2941637"/>
              <a:ext cx="12184380" cy="3390901"/>
            </a:xfrm>
            <a:prstGeom prst="rect">
              <a:avLst/>
            </a:prstGeom>
          </p:spPr>
        </p:pic>
        <p:sp>
          <p:nvSpPr>
            <p:cNvPr id="21" name="Прямоугольник 20"/>
            <p:cNvSpPr/>
            <p:nvPr/>
          </p:nvSpPr>
          <p:spPr>
            <a:xfrm>
              <a:off x="12872720" y="2937872"/>
              <a:ext cx="12192000" cy="3392488"/>
            </a:xfrm>
            <a:prstGeom prst="rect">
              <a:avLst/>
            </a:prstGeom>
            <a:solidFill>
              <a:srgbClr val="00BBEE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 txBox="1">
            <a:spLocks/>
          </p:cNvSpPr>
          <p:nvPr/>
        </p:nvSpPr>
        <p:spPr>
          <a:xfrm>
            <a:off x="1416050" y="-66675"/>
            <a:ext cx="10515600" cy="924808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16" y="3575937"/>
            <a:ext cx="1066848" cy="10668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16" y="4913571"/>
            <a:ext cx="1066848" cy="106684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325955" y="5078705"/>
            <a:ext cx="32895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 Банка России </a:t>
            </a:r>
            <a:b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отношении участников финансового рынка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300" y="4913571"/>
            <a:ext cx="1066848" cy="1066848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7680960" y="3772023"/>
            <a:ext cx="3017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Навигатор по процедуре допуска управляющих компаний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551148" y="5293106"/>
            <a:ext cx="3001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Реестры Банка России</a:t>
            </a:r>
            <a:endParaRPr lang="ru-RU" sz="1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24325" y="163830"/>
            <a:ext cx="7900401" cy="923925"/>
          </a:xfrm>
        </p:spPr>
        <p:txBody>
          <a:bodyPr rtlCol="0"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ПОЛЕЗНЫЕ ССЫЛКИ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7"/>
          <a:stretch>
            <a:fillRect/>
          </a:stretch>
        </p:blipFill>
        <p:spPr>
          <a:xfrm>
            <a:off x="6544522" y="3673410"/>
            <a:ext cx="946403" cy="91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8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4C8E8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0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EM Deck_tm12041065_Win32_LW_v2" id="{4F206296-6CCA-437B-ABEB-95E882651B70}" vid="{35168526-4CBB-4325-9C81-5B5C83385FF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17B950-985C-4D79-B0A3-FA5D2FD780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126E60-8824-40C8-9624-5890E719C527}">
  <ds:schemaRefs>
    <ds:schemaRef ds:uri="230e9df3-be65-4c73-a93b-d1236ebd677e"/>
    <ds:schemaRef ds:uri="http://purl.org/dc/terms/"/>
    <ds:schemaRef ds:uri="http://schemas.microsoft.com/office/2006/documentManagement/types"/>
    <ds:schemaRef ds:uri="http://purl.org/dc/elements/1.1/"/>
    <ds:schemaRef ds:uri="http://schemas.microsoft.com/sharepoint/v3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16c05727-aa75-4e4a-9b5f-8a80a1165891"/>
    <ds:schemaRef ds:uri="71af3243-3dd4-4a8d-8c0d-dd76da1f02a5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72B6A28-7094-4F7C-9CE6-FEFFCFA7E1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3390</Words>
  <PresentationFormat>Широкоэкранный</PresentationFormat>
  <Paragraphs>509</Paragraphs>
  <Slides>24</Slides>
  <Notes>22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5</vt:i4>
      </vt:variant>
      <vt:variant>
        <vt:lpstr>Заголовки слайдов</vt:lpstr>
      </vt:variant>
      <vt:variant>
        <vt:i4>24</vt:i4>
      </vt:variant>
    </vt:vector>
  </HeadingPairs>
  <TitlesOfParts>
    <vt:vector size="35" baseType="lpstr">
      <vt:lpstr>Arial</vt:lpstr>
      <vt:lpstr>Calibri</vt:lpstr>
      <vt:lpstr>Source Sans Pro</vt:lpstr>
      <vt:lpstr>Times New Roman</vt:lpstr>
      <vt:lpstr>Wingdings</vt:lpstr>
      <vt:lpstr>Тема Office</vt:lpstr>
      <vt:lpstr>Acrobat Document</vt:lpstr>
      <vt:lpstr>Документ</vt:lpstr>
      <vt:lpstr>Document</vt:lpstr>
      <vt:lpstr>Лист с поддержкой макросов</vt:lpstr>
      <vt:lpstr>Лист</vt:lpstr>
      <vt:lpstr>Презентация PowerPoint</vt:lpstr>
      <vt:lpstr>Цель</vt:lpstr>
      <vt:lpstr>Презентация PowerPoint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НАПРАВЛЕНИЕ ДОКУМЕНТОВ</vt:lpstr>
      <vt:lpstr>Нормативные правовые акты </vt:lpstr>
      <vt:lpstr>ПОЛЕЗНЫЕ ССЫЛКИ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dcterms:created xsi:type="dcterms:W3CDTF">2021-07-29T04:12:45Z</dcterms:created>
  <dcterms:modified xsi:type="dcterms:W3CDTF">2026-09-23T15:57:58Z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