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85" r:id="rId5"/>
    <p:sldId id="310" r:id="rId6"/>
    <p:sldId id="345" r:id="rId7"/>
    <p:sldId id="344" r:id="rId8"/>
    <p:sldId id="327" r:id="rId9"/>
    <p:sldId id="343" r:id="rId10"/>
    <p:sldId id="303" r:id="rId11"/>
    <p:sldId id="304" r:id="rId12"/>
    <p:sldId id="305" r:id="rId13"/>
    <p:sldId id="328" r:id="rId14"/>
    <p:sldId id="307" r:id="rId15"/>
    <p:sldId id="329" r:id="rId16"/>
    <p:sldId id="337" r:id="rId17"/>
    <p:sldId id="341" r:id="rId18"/>
    <p:sldId id="346" r:id="rId19"/>
  </p:sldIdLst>
  <p:sldSz cx="12192000" cy="6858000"/>
  <p:notesSz cx="6797675" cy="985678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pos="2664" userDrawn="1">
          <p15:clr>
            <a:srgbClr val="A4A3A4"/>
          </p15:clr>
        </p15:guide>
        <p15:guide id="3" orient="horz" pos="2664" userDrawn="1">
          <p15:clr>
            <a:srgbClr val="A4A3A4"/>
          </p15:clr>
        </p15:guide>
        <p15:guide id="4" orient="horz" pos="3249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8" orient="horz" pos="4020" userDrawn="1">
          <p15:clr>
            <a:srgbClr val="A4A3A4"/>
          </p15:clr>
        </p15:guide>
        <p15:guide id="9" orient="horz" pos="3838" userDrawn="1">
          <p15:clr>
            <a:srgbClr val="A4A3A4"/>
          </p15:clr>
        </p15:guide>
        <p15:guide id="10" orient="horz" pos="4133" userDrawn="1">
          <p15:clr>
            <a:srgbClr val="A4A3A4"/>
          </p15:clr>
        </p15:guide>
        <p15:guide id="11" pos="892" userDrawn="1">
          <p15:clr>
            <a:srgbClr val="A4A3A4"/>
          </p15:clr>
        </p15:guide>
        <p15:guide id="12" pos="1073" userDrawn="1">
          <p15:clr>
            <a:srgbClr val="A4A3A4"/>
          </p15:clr>
        </p15:guide>
        <p15:guide id="13" pos="1481" userDrawn="1">
          <p15:clr>
            <a:srgbClr val="A4A3A4"/>
          </p15:clr>
        </p15:guide>
        <p15:guide id="14" pos="1663" userDrawn="1">
          <p15:clr>
            <a:srgbClr val="A4A3A4"/>
          </p15:clr>
        </p15:guide>
        <p15:guide id="15" pos="7401" userDrawn="1">
          <p15:clr>
            <a:srgbClr val="A4A3A4"/>
          </p15:clr>
        </p15:guide>
        <p15:guide id="16" orient="horz" pos="2137" userDrawn="1">
          <p15:clr>
            <a:srgbClr val="A4A3A4"/>
          </p15:clr>
        </p15:guide>
        <p15:guide id="17" orient="horz" pos="459" userDrawn="1">
          <p15:clr>
            <a:srgbClr val="A4A3A4"/>
          </p15:clr>
        </p15:guide>
        <p15:guide id="18" orient="horz" pos="640" userDrawn="1">
          <p15:clr>
            <a:srgbClr val="A4A3A4"/>
          </p15:clr>
        </p15:guide>
        <p15:guide id="19" pos="2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BEE"/>
    <a:srgbClr val="B7B8B9"/>
    <a:srgbClr val="0088BB"/>
    <a:srgbClr val="DBDBDC"/>
    <a:srgbClr val="80DDF7"/>
    <a:srgbClr val="6F7171"/>
    <a:srgbClr val="EE1133"/>
    <a:srgbClr val="FCFCFC"/>
    <a:srgbClr val="5598D4"/>
    <a:srgbClr val="547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ACC36-10C9-4EA9-8F2E-FF4E82506243}" v="3" dt="2021-08-31T21:12:20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1977" autoAdjust="0"/>
  </p:normalViewPr>
  <p:slideViewPr>
    <p:cSldViewPr snapToGrid="0">
      <p:cViewPr varScale="1">
        <p:scale>
          <a:sx n="118" d="100"/>
          <a:sy n="118" d="100"/>
        </p:scale>
        <p:origin x="498" y="84"/>
      </p:cViewPr>
      <p:guideLst>
        <p:guide orient="horz" pos="3648"/>
        <p:guide pos="2664"/>
        <p:guide orient="horz" pos="2664"/>
        <p:guide orient="horz" pos="3249"/>
        <p:guide pos="325"/>
        <p:guide orient="horz" pos="981"/>
        <p:guide orient="horz" pos="4020"/>
        <p:guide orient="horz" pos="3838"/>
        <p:guide orient="horz" pos="4133"/>
        <p:guide pos="892"/>
        <p:guide pos="1073"/>
        <p:guide pos="1481"/>
        <p:guide pos="1663"/>
        <p:guide pos="7401"/>
        <p:guide orient="horz" pos="2137"/>
        <p:guide orient="horz" pos="459"/>
        <p:guide orient="horz" pos="64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35" Type="http://schemas.microsoft.com/office/2018/10/relationships/authors" Target="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8D32CE2-6C64-40A5-9DAB-DD3946A432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20569BD-8C5B-4110-9E60-C359DDF561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733319-4E1B-4F94-A9CB-22FC9A6DC6BE}" type="datetime1">
              <a:rPr lang="ru-RU" smtClean="0"/>
              <a:t>18.06.2026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4C05E23-8F29-4628-B4F0-7CBCB7658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3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4C8470-F9D1-4B41-99D5-690FD7E347AB}" type="datetime1">
              <a:rPr lang="ru-RU" noProof="0" smtClean="0"/>
              <a:t>18.06.2026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4F1A11-BB96-443E-B274-982C61AA7E0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289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F4F1A11-BB96-443E-B274-982C61AA7E0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707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2637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29050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50333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79649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613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73163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35250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85811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48252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34001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01674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77859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8179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BE5B50AA-4BAC-4997-B444-E281DECD0DB4}"/>
              </a:ext>
            </a:extLst>
          </p:cNvPr>
          <p:cNvCxnSpPr>
            <a:cxnSpLocks/>
          </p:cNvCxnSpPr>
          <p:nvPr userDrawn="1"/>
        </p:nvCxnSpPr>
        <p:spPr>
          <a:xfrm>
            <a:off x="4579559" y="5744231"/>
            <a:ext cx="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361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5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29EDF1B-BFF2-495C-B3B8-4EE6F48140F0}"/>
              </a:ext>
            </a:extLst>
          </p:cNvPr>
          <p:cNvSpPr/>
          <p:nvPr userDrawn="1"/>
        </p:nvSpPr>
        <p:spPr>
          <a:xfrm>
            <a:off x="8412200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29F2809-C0D4-4624-9BF4-7A5A02FC6504}"/>
              </a:ext>
            </a:extLst>
          </p:cNvPr>
          <p:cNvSpPr/>
          <p:nvPr userDrawn="1"/>
        </p:nvSpPr>
        <p:spPr>
          <a:xfrm>
            <a:off x="1034142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A38AFF1-A7FF-4F75-9E57-C1827806B34E}"/>
              </a:ext>
            </a:extLst>
          </p:cNvPr>
          <p:cNvSpPr/>
          <p:nvPr userDrawn="1"/>
        </p:nvSpPr>
        <p:spPr>
          <a:xfrm>
            <a:off x="4706975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4142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=""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4142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4AA3FE14-6E13-47C9-A512-83A96F3D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D83A9ED-5F19-4646-ADCE-C829C97154DC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8">
            <a:extLst>
              <a:ext uri="{FF2B5EF4-FFF2-40B4-BE49-F238E27FC236}">
                <a16:creationId xmlns="" xmlns:a16="http://schemas.microsoft.com/office/drawing/2014/main" id="{6187F4BE-3AD3-4857-B0A9-A9285E52D8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06975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2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="" xmlns:a16="http://schemas.microsoft.com/office/drawing/2014/main" id="{5F81158B-DA52-484D-8105-92B77E4DC4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06975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="" xmlns:a16="http://schemas.microsoft.com/office/drawing/2014/main" id="{9AFDDE4E-007E-431B-937C-1B26959515F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12200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3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="" xmlns:a16="http://schemas.microsoft.com/office/drawing/2014/main" id="{3B096111-A95B-402E-B431-43D852C9E2A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12200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8" name="Дата 2">
            <a:extLst>
              <a:ext uri="{FF2B5EF4-FFF2-40B4-BE49-F238E27FC236}">
                <a16:creationId xmlns="" xmlns:a16="http://schemas.microsoft.com/office/drawing/2014/main" id="{7EDA1598-95B9-4907-B9B9-46A0B9ACC8D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19" name="Нижний колонтитул 3">
            <a:extLst>
              <a:ext uri="{FF2B5EF4-FFF2-40B4-BE49-F238E27FC236}">
                <a16:creationId xmlns="" xmlns:a16="http://schemas.microsoft.com/office/drawing/2014/main" id="{63AF9C34-CC92-4EDC-9D5F-1FABCEB8740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0" name="Номер слайда 4">
            <a:extLst>
              <a:ext uri="{FF2B5EF4-FFF2-40B4-BE49-F238E27FC236}">
                <a16:creationId xmlns="" xmlns:a16="http://schemas.microsoft.com/office/drawing/2014/main" id="{EAEA54FD-376F-4285-9684-F9DFDE0B47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036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="" xmlns:a16="http://schemas.microsoft.com/office/drawing/2014/main" id="{1FBFD526-F385-422D-A7A7-BCE72D8141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3"/>
            <a:ext cx="5288281" cy="6857999"/>
          </a:xfrm>
          <a:custGeom>
            <a:avLst/>
            <a:gdLst>
              <a:gd name="connsiteX0" fmla="*/ 0 w 5288281"/>
              <a:gd name="connsiteY0" fmla="*/ 0 h 6857999"/>
              <a:gd name="connsiteX1" fmla="*/ 1707378 w 5288281"/>
              <a:gd name="connsiteY1" fmla="*/ 0 h 6857999"/>
              <a:gd name="connsiteX2" fmla="*/ 1707378 w 5288281"/>
              <a:gd name="connsiteY2" fmla="*/ 1511096 h 6857999"/>
              <a:gd name="connsiteX3" fmla="*/ 5288281 w 5288281"/>
              <a:gd name="connsiteY3" fmla="*/ 1511096 h 6857999"/>
              <a:gd name="connsiteX4" fmla="*/ 5288281 w 5288281"/>
              <a:gd name="connsiteY4" fmla="*/ 3253159 h 6857999"/>
              <a:gd name="connsiteX5" fmla="*/ 1707378 w 5288281"/>
              <a:gd name="connsiteY5" fmla="*/ 3253159 h 6857999"/>
              <a:gd name="connsiteX6" fmla="*/ 1707378 w 5288281"/>
              <a:gd name="connsiteY6" fmla="*/ 5115860 h 6857999"/>
              <a:gd name="connsiteX7" fmla="*/ 5272034 w 5288281"/>
              <a:gd name="connsiteY7" fmla="*/ 5115860 h 6857999"/>
              <a:gd name="connsiteX8" fmla="*/ 5272034 w 5288281"/>
              <a:gd name="connsiteY8" fmla="*/ 6857999 h 6857999"/>
              <a:gd name="connsiteX9" fmla="*/ 0 w 5288281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8281" h="6857999">
                <a:moveTo>
                  <a:pt x="0" y="0"/>
                </a:moveTo>
                <a:lnTo>
                  <a:pt x="1707378" y="0"/>
                </a:lnTo>
                <a:lnTo>
                  <a:pt x="1707378" y="1511096"/>
                </a:lnTo>
                <a:lnTo>
                  <a:pt x="5288281" y="1511096"/>
                </a:lnTo>
                <a:lnTo>
                  <a:pt x="5288281" y="3253159"/>
                </a:lnTo>
                <a:lnTo>
                  <a:pt x="1707378" y="3253159"/>
                </a:lnTo>
                <a:lnTo>
                  <a:pt x="1707378" y="5115860"/>
                </a:lnTo>
                <a:lnTo>
                  <a:pt x="5272034" y="5115860"/>
                </a:lnTo>
                <a:lnTo>
                  <a:pt x="5272034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1" name="Заголовок 1">
            <a:extLst>
              <a:ext uri="{FF2B5EF4-FFF2-40B4-BE49-F238E27FC236}">
                <a16:creationId xmlns="" xmlns:a16="http://schemas.microsoft.com/office/drawing/2014/main" id="{B2DB8B03-EE62-48FF-8583-59DFBBED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0" y="1419438"/>
            <a:ext cx="4450080" cy="924808"/>
          </a:xfrm>
        </p:spPr>
        <p:txBody>
          <a:bodyPr lIns="0" rtlCol="0" anchor="t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="" xmlns:a16="http://schemas.microsoft.com/office/drawing/2014/main" id="{EAF98237-032C-4FA5-B76D-C29FB5F6FF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66082" y="3009550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="" xmlns:a16="http://schemas.microsoft.com/office/drawing/2014/main" id="{44353DAE-0553-4AB4-8929-C4F0C1424E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66082" y="4017086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="" xmlns:a16="http://schemas.microsoft.com/office/drawing/2014/main" id="{9651CB4B-B007-4E99-9371-20279E8FF7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66082" y="4957948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="" xmlns:a16="http://schemas.microsoft.com/office/drawing/2014/main" id="{C0437717-0C1B-4589-AEF7-D8E934F411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03720" y="2816574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 dirty="0"/>
              <a:t>#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="" xmlns:a16="http://schemas.microsoft.com/office/drawing/2014/main" id="{BE01B6B4-5A67-4429-A312-A531EC3BF4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03720" y="3805802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="" xmlns:a16="http://schemas.microsoft.com/office/drawing/2014/main" id="{1673722D-82CF-4D94-9D83-D95A8DE5AC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03721" y="4795030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1" name="Текст 18">
            <a:extLst>
              <a:ext uri="{FF2B5EF4-FFF2-40B4-BE49-F238E27FC236}">
                <a16:creationId xmlns="" xmlns:a16="http://schemas.microsoft.com/office/drawing/2014/main" id="{05767D4F-E20C-4F37-B411-A7F221B6A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9106" y="3074238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2" name="Текст 18">
            <a:extLst>
              <a:ext uri="{FF2B5EF4-FFF2-40B4-BE49-F238E27FC236}">
                <a16:creationId xmlns="" xmlns:a16="http://schemas.microsoft.com/office/drawing/2014/main" id="{BB90A96A-A614-41C0-9759-F6C15AE6806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29106" y="4074889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3" name="Текст 18">
            <a:extLst>
              <a:ext uri="{FF2B5EF4-FFF2-40B4-BE49-F238E27FC236}">
                <a16:creationId xmlns="" xmlns:a16="http://schemas.microsoft.com/office/drawing/2014/main" id="{983AE7FC-57B1-4AB3-8EAA-A85904DBBE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29106" y="5016921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Дата 1">
            <a:extLst>
              <a:ext uri="{FF2B5EF4-FFF2-40B4-BE49-F238E27FC236}">
                <a16:creationId xmlns="" xmlns:a16="http://schemas.microsoft.com/office/drawing/2014/main" id="{8AECD175-60EB-459F-BA4C-8E4DE7BC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16" name="Нижний колонтитул 2">
            <a:extLst>
              <a:ext uri="{FF2B5EF4-FFF2-40B4-BE49-F238E27FC236}">
                <a16:creationId xmlns="" xmlns:a16="http://schemas.microsoft.com/office/drawing/2014/main" id="{2180FF4C-4A98-4E30-B414-026CEECA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7" name="Номер слайда 7">
            <a:extLst>
              <a:ext uri="{FF2B5EF4-FFF2-40B4-BE49-F238E27FC236}">
                <a16:creationId xmlns="" xmlns:a16="http://schemas.microsoft.com/office/drawing/2014/main" id="{9498BBC0-E864-44E0-8C60-D13DC062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1290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39003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7500" y="6356350"/>
            <a:ext cx="8763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E0011F19-A2C9-4F67-A7F1-592B85FF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C7C8CFDC-095C-4312-A01D-7430D1FEAA6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2545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DE385DE-9334-4CED-AD7E-F63A320B0512}"/>
              </a:ext>
            </a:extLst>
          </p:cNvPr>
          <p:cNvSpPr/>
          <p:nvPr userDrawn="1"/>
        </p:nvSpPr>
        <p:spPr>
          <a:xfrm>
            <a:off x="0" y="2324100"/>
            <a:ext cx="12192000" cy="63341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211839B3-0E6A-4750-8862-3A55B0FEF98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1" y="2413000"/>
            <a:ext cx="4114795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E72DA832-BD58-447B-A20E-EA3A7F4EAFF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239003" y="2413000"/>
            <a:ext cx="4114797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Нижний колонтитул 7">
            <a:extLst>
              <a:ext uri="{FF2B5EF4-FFF2-40B4-BE49-F238E27FC236}">
                <a16:creationId xmlns="" xmlns:a16="http://schemas.microsoft.com/office/drawing/2014/main" id="{64EBCEB5-BD23-4BD0-BB31-DF6A631D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2" y="6356350"/>
            <a:ext cx="3038469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4844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штабиро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=""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7335" y="182200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=""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7335" y="216748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=""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80795" y="333998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=""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80795" y="368546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=""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1710" y="485796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=""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1710" y="520344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7" name="Прямая со стрелкой 6">
            <a:extLst>
              <a:ext uri="{FF2B5EF4-FFF2-40B4-BE49-F238E27FC236}">
                <a16:creationId xmlns="" xmlns:a16="http://schemas.microsoft.com/office/drawing/2014/main" id="{274844B5-3E4A-4209-AD6C-31EB9B57D62E}"/>
              </a:ext>
            </a:extLst>
          </p:cNvPr>
          <p:cNvCxnSpPr>
            <a:cxnSpLocks/>
          </p:cNvCxnSpPr>
          <p:nvPr userDrawn="1"/>
        </p:nvCxnSpPr>
        <p:spPr>
          <a:xfrm flipV="1">
            <a:off x="4369950" y="805543"/>
            <a:ext cx="3648352" cy="6052189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519057B-4248-4880-A89E-5DCBBB15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7601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DB7A5A-4225-417D-92C6-1C9A16E3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B9BA8EE-BF3B-4E61-9241-4BC605B3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34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611C53D-85FC-41D8-9A69-F4734072CC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4142" y="2046288"/>
            <a:ext cx="554445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17446CE-03E2-409B-B8EF-7C188C1E68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4142" y="3162300"/>
            <a:ext cx="5544458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0F4FC59-2ADF-4A3F-BBF9-07FF022209A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240588" y="2046288"/>
            <a:ext cx="41148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47F889E-7C42-4396-AEE8-7B337AFAF1E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240588" y="3162300"/>
            <a:ext cx="4114800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33D57D1-26E8-4CE2-AAA6-482AA55F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C24918E-7FEA-4406-B5C4-9CA22363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015B8D0-7EB3-42DC-AD4D-51B34268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2FF7DCBA-487E-4B33-BB90-0DADF952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5679E440-088D-4C5E-AE96-53292A60A147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5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142" y="1850572"/>
            <a:ext cx="10134601" cy="409302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620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4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="" xmlns:a16="http://schemas.microsoft.com/office/drawing/2014/main" id="{C7B19AA7-3B63-43B8-BE54-6F7F01B262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4817" y="2233881"/>
            <a:ext cx="3387182" cy="2390238"/>
          </a:xfrm>
          <a:custGeom>
            <a:avLst/>
            <a:gdLst>
              <a:gd name="connsiteX0" fmla="*/ 1033243 w 3387182"/>
              <a:gd name="connsiteY0" fmla="*/ 0 h 2390238"/>
              <a:gd name="connsiteX1" fmla="*/ 3387182 w 3387182"/>
              <a:gd name="connsiteY1" fmla="*/ 0 h 2390238"/>
              <a:gd name="connsiteX2" fmla="*/ 3378264 w 3387182"/>
              <a:gd name="connsiteY2" fmla="*/ 2390238 h 2390238"/>
              <a:gd name="connsiteX3" fmla="*/ 0 w 3387182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7182" h="2390238">
                <a:moveTo>
                  <a:pt x="1033243" y="0"/>
                </a:moveTo>
                <a:lnTo>
                  <a:pt x="3387182" y="0"/>
                </a:lnTo>
                <a:lnTo>
                  <a:pt x="3378264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20">
            <a:extLst>
              <a:ext uri="{FF2B5EF4-FFF2-40B4-BE49-F238E27FC236}">
                <a16:creationId xmlns="" xmlns:a16="http://schemas.microsoft.com/office/drawing/2014/main" id="{1B55057A-5AE4-4EAE-8E1E-189462BF31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90016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A4433358-37F4-4631-87BD-71A4E90A4C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5215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A663A4BE-7DD2-4FAC-B36C-6A1DAB0740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33881"/>
            <a:ext cx="3378263" cy="2390238"/>
          </a:xfrm>
          <a:custGeom>
            <a:avLst/>
            <a:gdLst>
              <a:gd name="connsiteX0" fmla="*/ 0 w 3378263"/>
              <a:gd name="connsiteY0" fmla="*/ 0 h 2390238"/>
              <a:gd name="connsiteX1" fmla="*/ 3378263 w 3378263"/>
              <a:gd name="connsiteY1" fmla="*/ 0 h 2390238"/>
              <a:gd name="connsiteX2" fmla="*/ 2345020 w 3378263"/>
              <a:gd name="connsiteY2" fmla="*/ 2390238 h 2390238"/>
              <a:gd name="connsiteX3" fmla="*/ 0 w 3378263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263" h="2390238">
                <a:moveTo>
                  <a:pt x="0" y="0"/>
                </a:moveTo>
                <a:lnTo>
                  <a:pt x="3378263" y="0"/>
                </a:lnTo>
                <a:lnTo>
                  <a:pt x="2345020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="" xmlns:a16="http://schemas.microsoft.com/office/drawing/2014/main" id="{CEC8B31E-90EA-47DA-88C8-7210550FEC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54933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="" xmlns:a16="http://schemas.microsoft.com/office/drawing/2014/main" id="{0B29C3B6-1467-4DB9-A2AE-6C82548895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4932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=""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1476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=""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475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0" name="Текст 15">
            <a:extLst>
              <a:ext uri="{FF2B5EF4-FFF2-40B4-BE49-F238E27FC236}">
                <a16:creationId xmlns="" xmlns:a16="http://schemas.microsoft.com/office/drawing/2014/main" id="{FE6695F4-4900-48B5-9D68-486774B8D7F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77835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1" name="Текст 18">
            <a:extLst>
              <a:ext uri="{FF2B5EF4-FFF2-40B4-BE49-F238E27FC236}">
                <a16:creationId xmlns="" xmlns:a16="http://schemas.microsoft.com/office/drawing/2014/main" id="{FF214FA8-F7B7-40D8-A97C-52E0B0BDE1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7834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2" name="Текст 15">
            <a:extLst>
              <a:ext uri="{FF2B5EF4-FFF2-40B4-BE49-F238E27FC236}">
                <a16:creationId xmlns="" xmlns:a16="http://schemas.microsoft.com/office/drawing/2014/main" id="{56B0AF9E-C16A-4170-A149-1E47AC0D81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181" y="5057897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18">
            <a:extLst>
              <a:ext uri="{FF2B5EF4-FFF2-40B4-BE49-F238E27FC236}">
                <a16:creationId xmlns="" xmlns:a16="http://schemas.microsoft.com/office/drawing/2014/main" id="{B1CB5369-F6CE-41B6-ACE8-9FA5781CB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180" y="5403373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4115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8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Рисунок 65">
            <a:extLst>
              <a:ext uri="{FF2B5EF4-FFF2-40B4-BE49-F238E27FC236}">
                <a16:creationId xmlns="" xmlns:a16="http://schemas.microsoft.com/office/drawing/2014/main" id="{88E0AC7A-AA85-427E-8B83-AEEF229EDA4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383802" y="3121794"/>
            <a:ext cx="1808198" cy="1097726"/>
          </a:xfrm>
          <a:custGeom>
            <a:avLst/>
            <a:gdLst>
              <a:gd name="connsiteX0" fmla="*/ 474569 w 1808198"/>
              <a:gd name="connsiteY0" fmla="*/ 0 h 1097726"/>
              <a:gd name="connsiteX1" fmla="*/ 1799279 w 1808198"/>
              <a:gd name="connsiteY1" fmla="*/ 0 h 1097726"/>
              <a:gd name="connsiteX2" fmla="*/ 1808198 w 1808198"/>
              <a:gd name="connsiteY2" fmla="*/ 1097726 h 1097726"/>
              <a:gd name="connsiteX3" fmla="*/ 0 w 1808198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198" h="1097726">
                <a:moveTo>
                  <a:pt x="474569" y="0"/>
                </a:moveTo>
                <a:lnTo>
                  <a:pt x="1799279" y="0"/>
                </a:lnTo>
                <a:lnTo>
                  <a:pt x="18081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3" name="Рисунок 62">
            <a:extLst>
              <a:ext uri="{FF2B5EF4-FFF2-40B4-BE49-F238E27FC236}">
                <a16:creationId xmlns="" xmlns:a16="http://schemas.microsoft.com/office/drawing/2014/main" id="{E6437AD1-FE22-40AE-8BB8-8B8B9C5770F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0427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0" name="Рисунок 59">
            <a:extLst>
              <a:ext uri="{FF2B5EF4-FFF2-40B4-BE49-F238E27FC236}">
                <a16:creationId xmlns="" xmlns:a16="http://schemas.microsoft.com/office/drawing/2014/main" id="{97978D8E-FCD0-4E7C-BD0B-F2F47BA1B2D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416963" y="3121794"/>
            <a:ext cx="1799279" cy="1097726"/>
          </a:xfrm>
          <a:custGeom>
            <a:avLst/>
            <a:gdLst>
              <a:gd name="connsiteX0" fmla="*/ 474570 w 1799279"/>
              <a:gd name="connsiteY0" fmla="*/ 0 h 1097726"/>
              <a:gd name="connsiteX1" fmla="*/ 1799279 w 1799279"/>
              <a:gd name="connsiteY1" fmla="*/ 0 h 1097726"/>
              <a:gd name="connsiteX2" fmla="*/ 132479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70" y="0"/>
                </a:moveTo>
                <a:lnTo>
                  <a:pt x="1799279" y="0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5" name="Рисунок 54">
            <a:extLst>
              <a:ext uri="{FF2B5EF4-FFF2-40B4-BE49-F238E27FC236}">
                <a16:creationId xmlns="" xmlns:a16="http://schemas.microsoft.com/office/drawing/2014/main" id="{83197EDA-7F24-4C0A-B859-34173E066FC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933589" y="3121794"/>
            <a:ext cx="1799125" cy="1097726"/>
          </a:xfrm>
          <a:custGeom>
            <a:avLst/>
            <a:gdLst>
              <a:gd name="connsiteX0" fmla="*/ 474570 w 1799125"/>
              <a:gd name="connsiteY0" fmla="*/ 0 h 1097726"/>
              <a:gd name="connsiteX1" fmla="*/ 1799125 w 1799125"/>
              <a:gd name="connsiteY1" fmla="*/ 0 h 1097726"/>
              <a:gd name="connsiteX2" fmla="*/ 1799125 w 1799125"/>
              <a:gd name="connsiteY2" fmla="*/ 356 h 1097726"/>
              <a:gd name="connsiteX3" fmla="*/ 1324799 w 1799125"/>
              <a:gd name="connsiteY3" fmla="*/ 1097726 h 1097726"/>
              <a:gd name="connsiteX4" fmla="*/ 0 w 1799125"/>
              <a:gd name="connsiteY4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125" h="1097726">
                <a:moveTo>
                  <a:pt x="474570" y="0"/>
                </a:moveTo>
                <a:lnTo>
                  <a:pt x="1799125" y="0"/>
                </a:lnTo>
                <a:lnTo>
                  <a:pt x="1799125" y="356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2" name="Рисунок 51">
            <a:extLst>
              <a:ext uri="{FF2B5EF4-FFF2-40B4-BE49-F238E27FC236}">
                <a16:creationId xmlns="" xmlns:a16="http://schemas.microsoft.com/office/drawing/2014/main" id="{D5CFC424-FDBC-4BD5-B5FB-E2C7B5DE600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450214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9" name="Рисунок 48">
            <a:extLst>
              <a:ext uri="{FF2B5EF4-FFF2-40B4-BE49-F238E27FC236}">
                <a16:creationId xmlns="" xmlns:a16="http://schemas.microsoft.com/office/drawing/2014/main" id="{B2475369-85E0-474D-9454-6911B2BB54D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66838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6" name="Рисунок 45">
            <a:extLst>
              <a:ext uri="{FF2B5EF4-FFF2-40B4-BE49-F238E27FC236}">
                <a16:creationId xmlns="" xmlns:a16="http://schemas.microsoft.com/office/drawing/2014/main" id="{9231E13B-CD8C-48FC-A6DB-E87F08B4628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83375" y="3121794"/>
            <a:ext cx="1799279" cy="1097726"/>
          </a:xfrm>
          <a:custGeom>
            <a:avLst/>
            <a:gdLst>
              <a:gd name="connsiteX0" fmla="*/ 474569 w 1799279"/>
              <a:gd name="connsiteY0" fmla="*/ 0 h 1097726"/>
              <a:gd name="connsiteX1" fmla="*/ 1799279 w 1799279"/>
              <a:gd name="connsiteY1" fmla="*/ 0 h 1097726"/>
              <a:gd name="connsiteX2" fmla="*/ 1324798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69" y="0"/>
                </a:moveTo>
                <a:lnTo>
                  <a:pt x="1799279" y="0"/>
                </a:lnTo>
                <a:lnTo>
                  <a:pt x="13247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3" name="Рисунок 42">
            <a:extLst>
              <a:ext uri="{FF2B5EF4-FFF2-40B4-BE49-F238E27FC236}">
                <a16:creationId xmlns="" xmlns:a16="http://schemas.microsoft.com/office/drawing/2014/main" id="{9A7D62AC-CCFA-44C3-98ED-F750B562B96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" y="3121794"/>
            <a:ext cx="1799279" cy="1097726"/>
          </a:xfrm>
          <a:custGeom>
            <a:avLst/>
            <a:gdLst>
              <a:gd name="connsiteX0" fmla="*/ 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=""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2325820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=""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" y="2586626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7" name="Текст 15">
            <a:extLst>
              <a:ext uri="{FF2B5EF4-FFF2-40B4-BE49-F238E27FC236}">
                <a16:creationId xmlns="" xmlns:a16="http://schemas.microsoft.com/office/drawing/2014/main" id="{F3625817-ADC5-402C-BF70-E72E180EA9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29000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8" name="Текст 18">
            <a:extLst>
              <a:ext uri="{FF2B5EF4-FFF2-40B4-BE49-F238E27FC236}">
                <a16:creationId xmlns="" xmlns:a16="http://schemas.microsoft.com/office/drawing/2014/main" id="{1CD742BF-928E-4F96-A707-0762F7415A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29005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9" name="Текст 15">
            <a:extLst>
              <a:ext uri="{FF2B5EF4-FFF2-40B4-BE49-F238E27FC236}">
                <a16:creationId xmlns="" xmlns:a16="http://schemas.microsoft.com/office/drawing/2014/main" id="{F63CF451-68B6-4006-B393-3926AD5577F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95597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0" name="Текст 18">
            <a:extLst>
              <a:ext uri="{FF2B5EF4-FFF2-40B4-BE49-F238E27FC236}">
                <a16:creationId xmlns="" xmlns:a16="http://schemas.microsoft.com/office/drawing/2014/main" id="{0812886F-184C-40A8-A729-8B4B492687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95602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1" name="Текст 15">
            <a:extLst>
              <a:ext uri="{FF2B5EF4-FFF2-40B4-BE49-F238E27FC236}">
                <a16:creationId xmlns="" xmlns:a16="http://schemas.microsoft.com/office/drawing/2014/main" id="{227745AB-F0A1-4D69-B3E7-1E05EC5A83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71508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2" name="Текст 18">
            <a:extLst>
              <a:ext uri="{FF2B5EF4-FFF2-40B4-BE49-F238E27FC236}">
                <a16:creationId xmlns="" xmlns:a16="http://schemas.microsoft.com/office/drawing/2014/main" id="{FA1D1660-FDA5-41B8-9EE3-ADA0E15F0C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71513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3" name="Текст 15">
            <a:extLst>
              <a:ext uri="{FF2B5EF4-FFF2-40B4-BE49-F238E27FC236}">
                <a16:creationId xmlns="" xmlns:a16="http://schemas.microsoft.com/office/drawing/2014/main" id="{40B672B5-5EF2-428E-8952-03BB5F47FB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83375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4" name="Текст 18">
            <a:extLst>
              <a:ext uri="{FF2B5EF4-FFF2-40B4-BE49-F238E27FC236}">
                <a16:creationId xmlns="" xmlns:a16="http://schemas.microsoft.com/office/drawing/2014/main" id="{AAB3392A-4B63-483C-B97B-A962BA72959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83380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5" name="Текст 15">
            <a:extLst>
              <a:ext uri="{FF2B5EF4-FFF2-40B4-BE49-F238E27FC236}">
                <a16:creationId xmlns="" xmlns:a16="http://schemas.microsoft.com/office/drawing/2014/main" id="{52F154E0-81D0-4ED7-81F5-F2A41F6EE2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57493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6" name="Текст 18">
            <a:extLst>
              <a:ext uri="{FF2B5EF4-FFF2-40B4-BE49-F238E27FC236}">
                <a16:creationId xmlns="" xmlns:a16="http://schemas.microsoft.com/office/drawing/2014/main" id="{D57D2666-5AA0-4552-8434-DE134549DA0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57498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7" name="Текст 15">
            <a:extLst>
              <a:ext uri="{FF2B5EF4-FFF2-40B4-BE49-F238E27FC236}">
                <a16:creationId xmlns="" xmlns:a16="http://schemas.microsoft.com/office/drawing/2014/main" id="{7E6E0780-44C2-48C7-99F2-E711D9BFA85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16963" y="4502202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8" name="Текст 18">
            <a:extLst>
              <a:ext uri="{FF2B5EF4-FFF2-40B4-BE49-F238E27FC236}">
                <a16:creationId xmlns="" xmlns:a16="http://schemas.microsoft.com/office/drawing/2014/main" id="{41A5DBDC-E19D-4B74-863C-D63A78E4938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16968" y="4763008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9" name="Текст 15">
            <a:extLst>
              <a:ext uri="{FF2B5EF4-FFF2-40B4-BE49-F238E27FC236}">
                <a16:creationId xmlns="" xmlns:a16="http://schemas.microsoft.com/office/drawing/2014/main" id="{EEFB1377-2783-49F1-A131-38F4B63B90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376433" y="4527297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80" name="Текст 18">
            <a:extLst>
              <a:ext uri="{FF2B5EF4-FFF2-40B4-BE49-F238E27FC236}">
                <a16:creationId xmlns="" xmlns:a16="http://schemas.microsoft.com/office/drawing/2014/main" id="{C188F315-95C8-490A-AB31-6B6D7A7A535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376438" y="4788103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51908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4 столбец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F87A579D-F737-4350-8205-BCA37BAFE1AB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>
            <a:extLst>
              <a:ext uri="{FF2B5EF4-FFF2-40B4-BE49-F238E27FC236}">
                <a16:creationId xmlns="" xmlns:a16="http://schemas.microsoft.com/office/drawing/2014/main" id="{3135F811-46C6-4574-99D7-6B90FE873B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="" xmlns:a16="http://schemas.microsoft.com/office/drawing/2014/main" id="{AB03F056-6BD3-4D1E-B794-6796E05CC4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DD442E15-02E7-470A-B455-1641DC03E51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="" xmlns:a16="http://schemas.microsoft.com/office/drawing/2014/main" id="{7AB804A3-DDE8-4F7C-AA96-94BD898660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41D76E21-775F-4F86-8F17-E8258055D6D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="" xmlns:a16="http://schemas.microsoft.com/office/drawing/2014/main" id="{290EB005-534F-4E5E-81D4-3795AF32C8F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="" xmlns:a16="http://schemas.microsoft.com/office/drawing/2014/main" id="{4DDA664B-9E00-41E2-903A-87130EEDB2D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="" xmlns:a16="http://schemas.microsoft.com/office/drawing/2014/main" id="{F38183B6-48F8-4715-8596-BFC77AFE924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="" xmlns:a16="http://schemas.microsoft.com/office/drawing/2014/main" id="{0C6D44CB-DAE7-40C8-B7B5-3AC0F92E224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="" xmlns:a16="http://schemas.microsoft.com/office/drawing/2014/main" id="{D388CB94-B0AB-4513-9265-432FA36890D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="" xmlns:a16="http://schemas.microsoft.com/office/drawing/2014/main" id="{82DB4D40-3550-49E6-AF64-41E7E499F45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="" xmlns:a16="http://schemas.microsoft.com/office/drawing/2014/main" id="{F6056747-20EC-4D2B-8AD5-79902BC5184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568700" y="4464453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41809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9" y="207002"/>
            <a:ext cx="1427162" cy="3571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855200" y="257175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02E3B1-6DF7-4B29-82F3-D7025B3D8106}" type="slidenum">
              <a:rPr lang="ru-RU" sz="1200" smtClean="0">
                <a:solidFill>
                  <a:srgbClr val="74777B"/>
                </a:solidFill>
              </a:rPr>
              <a:pPr algn="r"/>
              <a:t>‹#›</a:t>
            </a:fld>
            <a:endParaRPr lang="ru-RU" sz="1200" dirty="0">
              <a:solidFill>
                <a:srgbClr val="74777B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76675" y="17145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8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0E65E2A4-B306-4415-9D4B-9E9F98B04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08046" cy="6858000"/>
          </a:xfrm>
          <a:custGeom>
            <a:avLst/>
            <a:gdLst>
              <a:gd name="connsiteX0" fmla="*/ 0 w 6508046"/>
              <a:gd name="connsiteY0" fmla="*/ 0 h 6858000"/>
              <a:gd name="connsiteX1" fmla="*/ 364331 w 6508046"/>
              <a:gd name="connsiteY1" fmla="*/ 0 h 6858000"/>
              <a:gd name="connsiteX2" fmla="*/ 1163270 w 6508046"/>
              <a:gd name="connsiteY2" fmla="*/ 2195274 h 6858000"/>
              <a:gd name="connsiteX3" fmla="*/ 1708696 w 6508046"/>
              <a:gd name="connsiteY3" fmla="*/ 4033986 h 6858000"/>
              <a:gd name="connsiteX4" fmla="*/ 1771025 w 6508046"/>
              <a:gd name="connsiteY4" fmla="*/ 4033986 h 6858000"/>
              <a:gd name="connsiteX5" fmla="*/ 2316450 w 6508046"/>
              <a:gd name="connsiteY5" fmla="*/ 2195274 h 6858000"/>
              <a:gd name="connsiteX6" fmla="*/ 3084403 w 6508046"/>
              <a:gd name="connsiteY6" fmla="*/ 0 h 6858000"/>
              <a:gd name="connsiteX7" fmla="*/ 6508046 w 6508046"/>
              <a:gd name="connsiteY7" fmla="*/ 0 h 6858000"/>
              <a:gd name="connsiteX8" fmla="*/ 6508046 w 6508046"/>
              <a:gd name="connsiteY8" fmla="*/ 6858000 h 6858000"/>
              <a:gd name="connsiteX9" fmla="*/ 4310896 w 6508046"/>
              <a:gd name="connsiteY9" fmla="*/ 6858000 h 6858000"/>
              <a:gd name="connsiteX10" fmla="*/ 4310896 w 6508046"/>
              <a:gd name="connsiteY10" fmla="*/ 4407962 h 6858000"/>
              <a:gd name="connsiteX11" fmla="*/ 4638169 w 6508046"/>
              <a:gd name="connsiteY11" fmla="*/ 683746 h 6858000"/>
              <a:gd name="connsiteX12" fmla="*/ 4575840 w 6508046"/>
              <a:gd name="connsiteY12" fmla="*/ 683746 h 6858000"/>
              <a:gd name="connsiteX13" fmla="*/ 3734395 w 6508046"/>
              <a:gd name="connsiteY13" fmla="*/ 3332738 h 6858000"/>
              <a:gd name="connsiteX14" fmla="*/ 2441823 w 6508046"/>
              <a:gd name="connsiteY14" fmla="*/ 6858000 h 6858000"/>
              <a:gd name="connsiteX15" fmla="*/ 914221 w 6508046"/>
              <a:gd name="connsiteY15" fmla="*/ 6858000 h 6858000"/>
              <a:gd name="connsiteX16" fmla="*/ 0 w 6508046"/>
              <a:gd name="connsiteY16" fmla="*/ 43361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08046" h="6858000">
                <a:moveTo>
                  <a:pt x="0" y="0"/>
                </a:moveTo>
                <a:lnTo>
                  <a:pt x="364331" y="0"/>
                </a:lnTo>
                <a:lnTo>
                  <a:pt x="1163270" y="2195274"/>
                </a:lnTo>
                <a:cubicBezTo>
                  <a:pt x="1350258" y="2787402"/>
                  <a:pt x="1521708" y="3395157"/>
                  <a:pt x="1708696" y="4033986"/>
                </a:cubicBezTo>
                <a:lnTo>
                  <a:pt x="1771025" y="4033986"/>
                </a:lnTo>
                <a:cubicBezTo>
                  <a:pt x="1958013" y="3395067"/>
                  <a:pt x="2113925" y="2787313"/>
                  <a:pt x="2316450" y="2195274"/>
                </a:cubicBezTo>
                <a:lnTo>
                  <a:pt x="3084403" y="0"/>
                </a:lnTo>
                <a:lnTo>
                  <a:pt x="6508046" y="0"/>
                </a:lnTo>
                <a:lnTo>
                  <a:pt x="6508046" y="6858000"/>
                </a:lnTo>
                <a:lnTo>
                  <a:pt x="4310896" y="6858000"/>
                </a:lnTo>
                <a:lnTo>
                  <a:pt x="4310896" y="4407962"/>
                </a:lnTo>
                <a:cubicBezTo>
                  <a:pt x="4310896" y="3410694"/>
                  <a:pt x="4513511" y="1681014"/>
                  <a:pt x="4638169" y="683746"/>
                </a:cubicBezTo>
                <a:lnTo>
                  <a:pt x="4575840" y="683746"/>
                </a:lnTo>
                <a:lnTo>
                  <a:pt x="3734395" y="3332738"/>
                </a:lnTo>
                <a:lnTo>
                  <a:pt x="2441823" y="6858000"/>
                </a:lnTo>
                <a:lnTo>
                  <a:pt x="914221" y="6858000"/>
                </a:lnTo>
                <a:lnTo>
                  <a:pt x="0" y="4336167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0771" y="4136571"/>
            <a:ext cx="3907972" cy="1883230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43743" cy="365125"/>
          </a:xfrm>
        </p:spPr>
        <p:txBody>
          <a:bodyPr rtlCol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2514" y="6356350"/>
            <a:ext cx="2175532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07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178A5C12-53C3-4CC4-AA3B-D3292948C778}"/>
              </a:ext>
            </a:extLst>
          </p:cNvPr>
          <p:cNvCxnSpPr>
            <a:cxnSpLocks/>
          </p:cNvCxnSpPr>
          <p:nvPr userDrawn="1"/>
        </p:nvCxnSpPr>
        <p:spPr>
          <a:xfrm>
            <a:off x="7271657" y="0"/>
            <a:ext cx="0" cy="3124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62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Рисунок 45">
            <a:extLst>
              <a:ext uri="{FF2B5EF4-FFF2-40B4-BE49-F238E27FC236}">
                <a16:creationId xmlns="" xmlns:a16="http://schemas.microsoft.com/office/drawing/2014/main" id="{D230F83A-5E75-4047-ADC0-05151570D70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26578" y="0"/>
            <a:ext cx="5765422" cy="6858000"/>
          </a:xfrm>
          <a:custGeom>
            <a:avLst/>
            <a:gdLst>
              <a:gd name="connsiteX0" fmla="*/ 4105955 w 5765422"/>
              <a:gd name="connsiteY0" fmla="*/ 0 h 6858000"/>
              <a:gd name="connsiteX1" fmla="*/ 5765422 w 5765422"/>
              <a:gd name="connsiteY1" fmla="*/ 0 h 6858000"/>
              <a:gd name="connsiteX2" fmla="*/ 5765422 w 5765422"/>
              <a:gd name="connsiteY2" fmla="*/ 6858000 h 6858000"/>
              <a:gd name="connsiteX3" fmla="*/ 0 w 57654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5422" h="6858000">
                <a:moveTo>
                  <a:pt x="4105955" y="0"/>
                </a:moveTo>
                <a:lnTo>
                  <a:pt x="5765422" y="0"/>
                </a:lnTo>
                <a:lnTo>
                  <a:pt x="57654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0" name="Рисунок 29">
            <a:extLst>
              <a:ext uri="{FF2B5EF4-FFF2-40B4-BE49-F238E27FC236}">
                <a16:creationId xmlns="" xmlns:a16="http://schemas.microsoft.com/office/drawing/2014/main" id="{96FD6FB9-CD68-47AB-A03D-06B72104AF1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11657" y="-16298"/>
            <a:ext cx="5555640" cy="6874299"/>
          </a:xfrm>
          <a:custGeom>
            <a:avLst/>
            <a:gdLst>
              <a:gd name="connsiteX0" fmla="*/ 0 w 5555640"/>
              <a:gd name="connsiteY0" fmla="*/ 0 h 6874299"/>
              <a:gd name="connsiteX1" fmla="*/ 5555640 w 5555640"/>
              <a:gd name="connsiteY1" fmla="*/ 8960 h 6874299"/>
              <a:gd name="connsiteX2" fmla="*/ 1445237 w 5555640"/>
              <a:gd name="connsiteY2" fmla="*/ 6874299 h 6874299"/>
              <a:gd name="connsiteX3" fmla="*/ 0 w 5555640"/>
              <a:gd name="connsiteY3" fmla="*/ 6874299 h 687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640" h="6874299">
                <a:moveTo>
                  <a:pt x="0" y="0"/>
                </a:moveTo>
                <a:lnTo>
                  <a:pt x="5555640" y="8960"/>
                </a:lnTo>
                <a:lnTo>
                  <a:pt x="1445237" y="6874299"/>
                </a:lnTo>
                <a:lnTo>
                  <a:pt x="0" y="687429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7" name="Текст 18">
            <a:extLst>
              <a:ext uri="{FF2B5EF4-FFF2-40B4-BE49-F238E27FC236}">
                <a16:creationId xmlns=""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1307" y="4277953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18">
            <a:extLst>
              <a:ext uri="{FF2B5EF4-FFF2-40B4-BE49-F238E27FC236}">
                <a16:creationId xmlns=""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6823" y="475256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=""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69713" y="5217644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7" name="Текст 18">
            <a:extLst>
              <a:ext uri="{FF2B5EF4-FFF2-40B4-BE49-F238E27FC236}">
                <a16:creationId xmlns="" xmlns:a16="http://schemas.microsoft.com/office/drawing/2014/main" id="{AD14F11B-0FDD-41EF-8278-550F37093B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80046" y="567320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9EB2270B-D707-4103-98F1-E697CEBA7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85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12420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="" xmlns:a16="http://schemas.microsoft.com/office/drawing/2014/main" id="{3583479E-F517-4F8A-9382-5B73D7510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6886" y="0"/>
            <a:ext cx="6175114" cy="6858000"/>
          </a:xfrm>
          <a:custGeom>
            <a:avLst/>
            <a:gdLst>
              <a:gd name="connsiteX0" fmla="*/ 1341004 w 6175114"/>
              <a:gd name="connsiteY0" fmla="*/ 0 h 6858000"/>
              <a:gd name="connsiteX1" fmla="*/ 6175114 w 6175114"/>
              <a:gd name="connsiteY1" fmla="*/ 0 h 6858000"/>
              <a:gd name="connsiteX2" fmla="*/ 6175114 w 6175114"/>
              <a:gd name="connsiteY2" fmla="*/ 1753853 h 6858000"/>
              <a:gd name="connsiteX3" fmla="*/ 5820369 w 6175114"/>
              <a:gd name="connsiteY3" fmla="*/ 2196189 h 6858000"/>
              <a:gd name="connsiteX4" fmla="*/ 3753019 w 6175114"/>
              <a:gd name="connsiteY4" fmla="*/ 1432910 h 6858000"/>
              <a:gd name="connsiteX5" fmla="*/ 2496678 w 6175114"/>
              <a:gd name="connsiteY5" fmla="*/ 2275742 h 6858000"/>
              <a:gd name="connsiteX6" fmla="*/ 4071059 w 6175114"/>
              <a:gd name="connsiteY6" fmla="*/ 3452528 h 6858000"/>
              <a:gd name="connsiteX7" fmla="*/ 5359131 w 6175114"/>
              <a:gd name="connsiteY7" fmla="*/ 3977321 h 6858000"/>
              <a:gd name="connsiteX8" fmla="*/ 6026758 w 6175114"/>
              <a:gd name="connsiteY8" fmla="*/ 4302039 h 6858000"/>
              <a:gd name="connsiteX9" fmla="*/ 6175114 w 6175114"/>
              <a:gd name="connsiteY9" fmla="*/ 4397461 h 6858000"/>
              <a:gd name="connsiteX10" fmla="*/ 6175114 w 6175114"/>
              <a:gd name="connsiteY10" fmla="*/ 6858000 h 6858000"/>
              <a:gd name="connsiteX11" fmla="*/ 4869473 w 6175114"/>
              <a:gd name="connsiteY11" fmla="*/ 6858000 h 6858000"/>
              <a:gd name="connsiteX12" fmla="*/ 4856472 w 6175114"/>
              <a:gd name="connsiteY12" fmla="*/ 6790487 h 6858000"/>
              <a:gd name="connsiteX13" fmla="*/ 3419067 w 6175114"/>
              <a:gd name="connsiteY13" fmla="*/ 5837920 h 6858000"/>
              <a:gd name="connsiteX14" fmla="*/ 2099173 w 6175114"/>
              <a:gd name="connsiteY14" fmla="*/ 5265482 h 6858000"/>
              <a:gd name="connsiteX15" fmla="*/ 0 w 6175114"/>
              <a:gd name="connsiteY15" fmla="*/ 2434764 h 6858000"/>
              <a:gd name="connsiteX16" fmla="*/ 1315163 w 6175114"/>
              <a:gd name="connsiteY16" fmla="*/ 16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75114" h="6858000">
                <a:moveTo>
                  <a:pt x="1341004" y="0"/>
                </a:moveTo>
                <a:lnTo>
                  <a:pt x="6175114" y="0"/>
                </a:lnTo>
                <a:lnTo>
                  <a:pt x="6175114" y="1753853"/>
                </a:lnTo>
                <a:lnTo>
                  <a:pt x="5820369" y="2196189"/>
                </a:lnTo>
                <a:cubicBezTo>
                  <a:pt x="5120645" y="1703218"/>
                  <a:pt x="4405009" y="1432910"/>
                  <a:pt x="3753019" y="1432910"/>
                </a:cubicBezTo>
                <a:cubicBezTo>
                  <a:pt x="2989739" y="1432910"/>
                  <a:pt x="2496678" y="1735039"/>
                  <a:pt x="2496678" y="2275742"/>
                </a:cubicBezTo>
                <a:cubicBezTo>
                  <a:pt x="2496678" y="2880092"/>
                  <a:pt x="3148671" y="3086756"/>
                  <a:pt x="4071059" y="3452528"/>
                </a:cubicBezTo>
                <a:lnTo>
                  <a:pt x="5359131" y="3977321"/>
                </a:lnTo>
                <a:cubicBezTo>
                  <a:pt x="5600645" y="4072737"/>
                  <a:pt x="5823711" y="4180452"/>
                  <a:pt x="6026758" y="4302039"/>
                </a:cubicBezTo>
                <a:lnTo>
                  <a:pt x="6175114" y="4397461"/>
                </a:lnTo>
                <a:lnTo>
                  <a:pt x="6175114" y="6858000"/>
                </a:lnTo>
                <a:lnTo>
                  <a:pt x="4869473" y="6858000"/>
                </a:lnTo>
                <a:lnTo>
                  <a:pt x="4856472" y="6790487"/>
                </a:lnTo>
                <a:cubicBezTo>
                  <a:pt x="4737539" y="6344090"/>
                  <a:pt x="4212235" y="6157971"/>
                  <a:pt x="3419067" y="5837920"/>
                </a:cubicBezTo>
                <a:lnTo>
                  <a:pt x="2099173" y="5265482"/>
                </a:lnTo>
                <a:cubicBezTo>
                  <a:pt x="1001854" y="4836066"/>
                  <a:pt x="0" y="3929589"/>
                  <a:pt x="0" y="2434764"/>
                </a:cubicBezTo>
                <a:cubicBezTo>
                  <a:pt x="0" y="1459726"/>
                  <a:pt x="493110" y="590353"/>
                  <a:pt x="1315163" y="1627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3917A6-AC6D-490C-947C-C8BDB0A54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6" y="3257550"/>
            <a:ext cx="4203247" cy="743744"/>
          </a:xfrm>
        </p:spPr>
        <p:txBody>
          <a:bodyPr lIns="0" rtlCol="0" anchor="t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9456" y="4238625"/>
            <a:ext cx="4203247" cy="180022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9FF96520-E4CE-4EAD-8ABF-1D2297D6B3AA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6BF3408D-E369-4A9E-ABF8-0D643DDD2F9A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304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=""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4186" y="2903538"/>
            <a:ext cx="3104198" cy="345475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=""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141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=""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1894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=""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2223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=""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9601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=""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0305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Текст 15">
            <a:extLst>
              <a:ext uri="{FF2B5EF4-FFF2-40B4-BE49-F238E27FC236}">
                <a16:creationId xmlns="" xmlns:a16="http://schemas.microsoft.com/office/drawing/2014/main" id="{6CB12E29-CEAA-4595-B65C-5BE0B527C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3811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="" xmlns:a16="http://schemas.microsoft.com/office/drawing/2014/main" id="{9A5A9E4A-8FA1-4B1A-86F3-162A0ED25F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3766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4" name="Текст 15">
            <a:extLst>
              <a:ext uri="{FF2B5EF4-FFF2-40B4-BE49-F238E27FC236}">
                <a16:creationId xmlns="" xmlns:a16="http://schemas.microsoft.com/office/drawing/2014/main" id="{1656AF90-4012-4B9E-81A7-2796EE40A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41519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E34BCA93-D058-4D61-BAE5-2671E15723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1848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="" xmlns:a16="http://schemas.microsoft.com/office/drawing/2014/main" id="{0BE8C5BE-9959-40C7-83C2-546EBFBC14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49226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5FC20880-2D17-4854-A424-DED10A8A8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9930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7300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1 столбц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=""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0921" y="2145859"/>
            <a:ext cx="5042568" cy="345473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=""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0922" y="2491335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142" y="419184"/>
            <a:ext cx="2362200" cy="1110286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=""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0921" y="3198051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=""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922" y="3543527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=""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921" y="5302434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=""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50922" y="5647910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="" xmlns:a16="http://schemas.microsoft.com/office/drawing/2014/main" id="{AE158F00-CB9F-4C14-B6F0-47E4F70191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0921" y="4250243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="" xmlns:a16="http://schemas.microsoft.com/office/drawing/2014/main" id="{07878182-5985-41C8-B69F-9DB9EC1313F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922" y="4595719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CF8873A5-9160-4B79-B9CB-CBE583030B0E}"/>
              </a:ext>
            </a:extLst>
          </p:cNvPr>
          <p:cNvCxnSpPr>
            <a:cxnSpLocks/>
          </p:cNvCxnSpPr>
          <p:nvPr userDrawn="1"/>
        </p:nvCxnSpPr>
        <p:spPr>
          <a:xfrm>
            <a:off x="3766456" y="-16561"/>
            <a:ext cx="0" cy="687456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E4D9D5EA-266D-4541-BA3F-22BC31AAB6AA}"/>
              </a:ext>
            </a:extLst>
          </p:cNvPr>
          <p:cNvCxnSpPr/>
          <p:nvPr userDrawn="1"/>
        </p:nvCxnSpPr>
        <p:spPr>
          <a:xfrm>
            <a:off x="-1" y="1676400"/>
            <a:ext cx="121919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8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=""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" y="0"/>
            <a:ext cx="4552333" cy="685800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33" h="6858000">
                <a:moveTo>
                  <a:pt x="0" y="0"/>
                </a:moveTo>
                <a:lnTo>
                  <a:pt x="4552333" y="9832"/>
                </a:lnTo>
                <a:lnTo>
                  <a:pt x="2225366" y="685773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=""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=""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=""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=""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=""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=""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4273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=""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6252" y="3562351"/>
            <a:ext cx="4133233" cy="329565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2225366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3149291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1762125 w 4133233"/>
              <a:gd name="connsiteY0" fmla="*/ 37793 h 3333443"/>
              <a:gd name="connsiteX1" fmla="*/ 4133233 w 4133233"/>
              <a:gd name="connsiteY1" fmla="*/ 0 h 3333443"/>
              <a:gd name="connsiteX2" fmla="*/ 3149291 w 4133233"/>
              <a:gd name="connsiteY2" fmla="*/ 3333175 h 3333443"/>
              <a:gd name="connsiteX3" fmla="*/ 0 w 4133233"/>
              <a:gd name="connsiteY3" fmla="*/ 3333443 h 3333443"/>
              <a:gd name="connsiteX4" fmla="*/ 1762125 w 413323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673041 w 3656983"/>
              <a:gd name="connsiteY2" fmla="*/ 3333175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873066 w 3656983"/>
              <a:gd name="connsiteY2" fmla="*/ 3323650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4133233"/>
              <a:gd name="connsiteY0" fmla="*/ 0 h 3295650"/>
              <a:gd name="connsiteX1" fmla="*/ 4133233 w 4133233"/>
              <a:gd name="connsiteY1" fmla="*/ 307 h 3295650"/>
              <a:gd name="connsiteX2" fmla="*/ 2873066 w 4133233"/>
              <a:gd name="connsiteY2" fmla="*/ 3285857 h 3295650"/>
              <a:gd name="connsiteX3" fmla="*/ 0 w 4133233"/>
              <a:gd name="connsiteY3" fmla="*/ 3295650 h 3295650"/>
              <a:gd name="connsiteX4" fmla="*/ 1285875 w 4133233"/>
              <a:gd name="connsiteY4" fmla="*/ 0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233" h="3295650">
                <a:moveTo>
                  <a:pt x="1285875" y="0"/>
                </a:moveTo>
                <a:lnTo>
                  <a:pt x="4133233" y="307"/>
                </a:lnTo>
                <a:lnTo>
                  <a:pt x="2873066" y="3285857"/>
                </a:lnTo>
                <a:lnTo>
                  <a:pt x="0" y="3295650"/>
                </a:lnTo>
                <a:lnTo>
                  <a:pt x="1285875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=""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=""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=""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=""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=""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=""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52058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="" xmlns:a16="http://schemas.microsoft.com/office/drawing/2014/main" id="{F5EB3F05-D570-4C10-88F4-F6BC15CF1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2700"/>
            <a:ext cx="7080595" cy="6870700"/>
          </a:xfrm>
          <a:custGeom>
            <a:avLst/>
            <a:gdLst>
              <a:gd name="connsiteX0" fmla="*/ 0 w 7080595"/>
              <a:gd name="connsiteY0" fmla="*/ 0 h 6870700"/>
              <a:gd name="connsiteX1" fmla="*/ 7080595 w 7080595"/>
              <a:gd name="connsiteY1" fmla="*/ 0 h 6870700"/>
              <a:gd name="connsiteX2" fmla="*/ 7080595 w 7080595"/>
              <a:gd name="connsiteY2" fmla="*/ 1883211 h 6870700"/>
              <a:gd name="connsiteX3" fmla="*/ 4515477 w 7080595"/>
              <a:gd name="connsiteY3" fmla="*/ 1883211 h 6870700"/>
              <a:gd name="connsiteX4" fmla="*/ 4515477 w 7080595"/>
              <a:gd name="connsiteY4" fmla="*/ 6870700 h 6870700"/>
              <a:gd name="connsiteX5" fmla="*/ 2269215 w 7080595"/>
              <a:gd name="connsiteY5" fmla="*/ 6870700 h 6870700"/>
              <a:gd name="connsiteX6" fmla="*/ 2269215 w 7080595"/>
              <a:gd name="connsiteY6" fmla="*/ 1883211 h 6870700"/>
              <a:gd name="connsiteX7" fmla="*/ 0 w 7080595"/>
              <a:gd name="connsiteY7" fmla="*/ 1883211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0595" h="6870700">
                <a:moveTo>
                  <a:pt x="0" y="0"/>
                </a:moveTo>
                <a:lnTo>
                  <a:pt x="7080595" y="0"/>
                </a:lnTo>
                <a:lnTo>
                  <a:pt x="7080595" y="1883211"/>
                </a:lnTo>
                <a:lnTo>
                  <a:pt x="4515477" y="1883211"/>
                </a:lnTo>
                <a:lnTo>
                  <a:pt x="4515477" y="6870700"/>
                </a:lnTo>
                <a:lnTo>
                  <a:pt x="2269215" y="6870700"/>
                </a:lnTo>
                <a:lnTo>
                  <a:pt x="2269215" y="1883211"/>
                </a:lnTo>
                <a:lnTo>
                  <a:pt x="0" y="188321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FEA6F9E-1C21-4644-8E2A-AD5673EEA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3799" y="2318657"/>
            <a:ext cx="4203247" cy="1440996"/>
          </a:xfrm>
        </p:spPr>
        <p:txBody>
          <a:bodyPr lIns="0" rtlCol="0" anchor="b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7C1D1C8A-E829-4284-AB95-2DD0C7BAA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43799" y="4147457"/>
            <a:ext cx="4203247" cy="153216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2CC539CF-E024-420D-BFED-5F2212DA8CE3}"/>
              </a:ext>
            </a:extLst>
          </p:cNvPr>
          <p:cNvCxnSpPr>
            <a:cxnSpLocks/>
          </p:cNvCxnSpPr>
          <p:nvPr userDrawn="1"/>
        </p:nvCxnSpPr>
        <p:spPr>
          <a:xfrm>
            <a:off x="-1" y="4376058"/>
            <a:ext cx="70539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9738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7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AA5404BE-7C49-4381-8FC0-95A496CFB4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5" name="Текст 8">
            <a:extLst>
              <a:ext uri="{FF2B5EF4-FFF2-40B4-BE49-F238E27FC236}">
                <a16:creationId xmlns="" xmlns:a16="http://schemas.microsoft.com/office/drawing/2014/main" id="{9B922914-E333-400C-A083-27A44BE79C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50085" y="4546575"/>
            <a:ext cx="1500624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M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="" xmlns:a16="http://schemas.microsoft.com/office/drawing/2014/main" id="{486A9052-3614-4622-A421-1D20E5B311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374" y="275039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E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0F3ADE3E-3D48-4C5D-9FE4-2D7A26315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380" y="903514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 dirty="0"/>
              <a:t>S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="" xmlns:a16="http://schemas.microsoft.com/office/drawing/2014/main" id="{9B49215A-DBBC-4C0F-A6A8-DFB2D54643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77374" y="89707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8BB770-F6A6-44A3-BCE1-BCCCC1E81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6143" y="5201920"/>
            <a:ext cx="5747657" cy="992505"/>
          </a:xfrm>
        </p:spPr>
        <p:txBody>
          <a:bodyPr rtlCol="0" anchor="ctr">
            <a:normAutofit/>
          </a:bodyPr>
          <a:lstStyle>
            <a:lvl1pPr>
              <a:defRPr sz="4800" cap="all" baseline="0"/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Графический объект 8">
            <a:extLst>
              <a:ext uri="{FF2B5EF4-FFF2-40B4-BE49-F238E27FC236}">
                <a16:creationId xmlns="" xmlns:a16="http://schemas.microsoft.com/office/drawing/2014/main" id="{A6A04B8C-D941-483E-B669-7436C535CE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65384" y="1857932"/>
            <a:ext cx="922101" cy="244589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8">
            <a:extLst>
              <a:ext uri="{FF2B5EF4-FFF2-40B4-BE49-F238E27FC236}">
                <a16:creationId xmlns="" xmlns:a16="http://schemas.microsoft.com/office/drawing/2014/main" id="{7A6DC6C6-E9EB-405C-A68E-EE8EEBBCA3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45311" y="1857400"/>
            <a:ext cx="691575" cy="8866"/>
          </a:xfrm>
          <a:custGeom>
            <a:avLst/>
            <a:gdLst>
              <a:gd name="connsiteX0" fmla="*/ 691576 w 691575"/>
              <a:gd name="connsiteY0" fmla="*/ 0 h 8866"/>
              <a:gd name="connsiteX1" fmla="*/ 0 w 691575"/>
              <a:gd name="connsiteY1" fmla="*/ 0 h 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1575" h="8866">
                <a:moveTo>
                  <a:pt x="69157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Графический объект 8">
            <a:extLst>
              <a:ext uri="{FF2B5EF4-FFF2-40B4-BE49-F238E27FC236}">
                <a16:creationId xmlns="" xmlns:a16="http://schemas.microsoft.com/office/drawing/2014/main" id="{028B5C16-2909-487D-BE4D-A794F3BA7A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65384" y="1857931"/>
            <a:ext cx="922101" cy="257362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54416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  <p15:guide id="3" orient="horz" pos="27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77FA4A-CE52-4DA0-8842-74FE37E2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21BCD1D-6E4A-43CA-A3D4-B104CE2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811BDA0-5B55-4A85-ACBF-31F8F3EB2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07.01.20ГГ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7AA55C-7321-4214-9297-F53B7B9E5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dirty="0" smtClean="0"/>
              <a:t>Набор слайдов для презентации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330C71-8F7D-4855-A35C-46C83B4BF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BBEE"/>
                </a:solidFill>
              </a:defRPr>
            </a:lvl1pPr>
          </a:lstStyle>
          <a:p>
            <a:fld id="{9FF96520-E4CE-4EAD-8ABF-1D2297D6B3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66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8" r:id="rId3"/>
    <p:sldLayoutId id="2147483667" r:id="rId4"/>
    <p:sldLayoutId id="2147483668" r:id="rId5"/>
    <p:sldLayoutId id="2147483669" r:id="rId6"/>
    <p:sldLayoutId id="2147483680" r:id="rId7"/>
    <p:sldLayoutId id="2147483670" r:id="rId8"/>
    <p:sldLayoutId id="2147483651" r:id="rId9"/>
    <p:sldLayoutId id="2147483671" r:id="rId10"/>
    <p:sldLayoutId id="2147483679" r:id="rId11"/>
    <p:sldLayoutId id="2147483677" r:id="rId12"/>
    <p:sldLayoutId id="2147483672" r:id="rId13"/>
    <p:sldLayoutId id="2147483652" r:id="rId14"/>
    <p:sldLayoutId id="2147483653" r:id="rId15"/>
    <p:sldLayoutId id="2147483650" r:id="rId16"/>
    <p:sldLayoutId id="2147483654" r:id="rId17"/>
    <p:sldLayoutId id="2147483674" r:id="rId18"/>
    <p:sldLayoutId id="2147483676" r:id="rId19"/>
    <p:sldLayoutId id="2147483673" r:id="rId20"/>
    <p:sldLayoutId id="2147483675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BBE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B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B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BB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1.xml"/><Relationship Id="rId1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image" Target="../media/image13.wmf"/><Relationship Id="rId3" Type="http://schemas.openxmlformats.org/officeDocument/2006/relationships/notesSlide" Target="../notesSlides/notesSlide10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6.xml"/><Relationship Id="rId1" Type="http://schemas.openxmlformats.org/officeDocument/2006/relationships/vmlDrawing" Target="../drawings/vmlDrawing2.v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4.xml"/><Relationship Id="rId15" Type="http://schemas.openxmlformats.org/officeDocument/2006/relationships/slide" Target="slide5.xml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image" Target="../media/image13.wmf"/><Relationship Id="rId3" Type="http://schemas.openxmlformats.org/officeDocument/2006/relationships/notesSlide" Target="../notesSlides/notesSlide11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6.xml"/><Relationship Id="rId1" Type="http://schemas.openxmlformats.org/officeDocument/2006/relationships/vmlDrawing" Target="../drawings/vmlDrawing3.v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4.xml"/><Relationship Id="rId15" Type="http://schemas.openxmlformats.org/officeDocument/2006/relationships/slide" Target="slide5.xml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5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6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notesSlide" Target="../notesSlides/notesSlide13.xml"/><Relationship Id="rId16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1.xml"/><Relationship Id="rId5" Type="http://schemas.openxmlformats.org/officeDocument/2006/relationships/image" Target="../media/image14.png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image" Target="../media/image12.png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br.ru/admissionfinmarket/navigator/mkk/mfo_faq/" TargetMode="External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15.jpg"/><Relationship Id="rId7" Type="http://schemas.openxmlformats.org/officeDocument/2006/relationships/hyperlink" Target="https://cbr.ru/Content/Document/File/177414/info_26062025_3.pdf" TargetMode="External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br.ru/admissionfinmarket/navigator/mkk/" TargetMode="External"/><Relationship Id="rId11" Type="http://schemas.openxmlformats.org/officeDocument/2006/relationships/hyperlink" Target="https://www.cbr.ru/admissionfinmarket/register/" TargetMode="External"/><Relationship Id="rId5" Type="http://schemas.openxmlformats.org/officeDocument/2006/relationships/hyperlink" Target="https://www.cbr.ru/lk_uio/video_instructions/" TargetMode="External"/><Relationship Id="rId15" Type="http://schemas.openxmlformats.org/officeDocument/2006/relationships/image" Target="../media/image19.png"/><Relationship Id="rId10" Type="http://schemas.openxmlformats.org/officeDocument/2006/relationships/hyperlink" Target="http://www.cbr.ru/rbr/rbr_fr/" TargetMode="External"/><Relationship Id="rId19" Type="http://schemas.openxmlformats.org/officeDocument/2006/relationships/image" Target="../media/image23.png"/><Relationship Id="rId4" Type="http://schemas.openxmlformats.org/officeDocument/2006/relationships/hyperlink" Target="https://portal5.cbr.ru/" TargetMode="External"/><Relationship Id="rId9" Type="http://schemas.openxmlformats.org/officeDocument/2006/relationships/hyperlink" Target="https://cbr.ru/admissionfinmarket/navigator/mkk/kak-poluchit-vypisku-iz-gosudarstvennogo-reestra-mikrofinansovykh-organizaciy/" TargetMode="External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notesSlide" Target="../notesSlides/notesSlide3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4.xml"/><Relationship Id="rId15" Type="http://schemas.openxmlformats.org/officeDocument/2006/relationships/slide" Target="slide5.xml"/><Relationship Id="rId10" Type="http://schemas.openxmlformats.org/officeDocument/2006/relationships/slide" Target="slide11.xml"/><Relationship Id="rId4" Type="http://schemas.openxmlformats.org/officeDocument/2006/relationships/hyperlink" Target="http://www.cbr.ru/PSystem/invoicepr/" TargetMode="Externa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hyperlink" Target="https://cbr.ru/lk_uio/" TargetMode="Externa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6.xml"/><Relationship Id="rId2" Type="http://schemas.openxmlformats.org/officeDocument/2006/relationships/notesSlide" Target="../notesSlides/notesSlide4.xml"/><Relationship Id="rId16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1.xml"/><Relationship Id="rId5" Type="http://schemas.openxmlformats.org/officeDocument/2006/relationships/image" Target="../media/image5.png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image" Target="../media/image9.png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image" Target="../media/image10.wmf"/><Relationship Id="rId3" Type="http://schemas.openxmlformats.org/officeDocument/2006/relationships/notesSlide" Target="../notesSlides/notesSlide5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package" Target="../embeddings/_____Microsoft_Excel______________________1.xlsm"/><Relationship Id="rId2" Type="http://schemas.openxmlformats.org/officeDocument/2006/relationships/slideLayout" Target="../slideLayouts/slideLayout2.xml"/><Relationship Id="rId16" Type="http://schemas.openxmlformats.org/officeDocument/2006/relationships/slide" Target="slide6.xml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4.xml"/><Relationship Id="rId15" Type="http://schemas.openxmlformats.org/officeDocument/2006/relationships/slide" Target="slide5.xml"/><Relationship Id="rId10" Type="http://schemas.openxmlformats.org/officeDocument/2006/relationships/slide" Target="slide11.xml"/><Relationship Id="rId19" Type="http://schemas.openxmlformats.org/officeDocument/2006/relationships/oleObject" Target="../embeddings/oleObject1.bin"/><Relationship Id="rId4" Type="http://schemas.openxmlformats.org/officeDocument/2006/relationships/image" Target="../media/image12.png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1.xml"/><Relationship Id="rId1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1.xml"/><Relationship Id="rId1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1.xml"/><Relationship Id="rId1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4849" y="3208751"/>
            <a:ext cx="8477661" cy="1881352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1" cy="3390900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9" b="38131"/>
          <a:stretch/>
        </p:blipFill>
        <p:spPr>
          <a:xfrm>
            <a:off x="0" y="0"/>
            <a:ext cx="12192000" cy="337457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0"/>
            <a:ext cx="12192001" cy="3390900"/>
          </a:xfrm>
          <a:prstGeom prst="rect">
            <a:avLst/>
          </a:prstGeom>
          <a:solidFill>
            <a:srgbClr val="00BBE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8" y="299999"/>
            <a:ext cx="2803525" cy="701675"/>
          </a:xfrm>
          <a:prstGeom prst="rect">
            <a:avLst/>
          </a:prstGeom>
        </p:spPr>
      </p:pic>
      <p:sp>
        <p:nvSpPr>
          <p:cNvPr id="12" name="Подзаголовок 31">
            <a:extLst>
              <a:ext uri="{FF2B5EF4-FFF2-40B4-BE49-F238E27FC236}">
                <a16:creationId xmlns="" xmlns:a16="http://schemas.microsoft.com/office/drawing/2014/main" id="{F69B5076-6A18-4AD8-A2C2-DB967CF6EE50}"/>
              </a:ext>
            </a:extLst>
          </p:cNvPr>
          <p:cNvSpPr txBox="1">
            <a:spLocks/>
          </p:cNvSpPr>
          <p:nvPr/>
        </p:nvSpPr>
        <p:spPr>
          <a:xfrm>
            <a:off x="558928" y="6205847"/>
            <a:ext cx="4549430" cy="362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BBE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BE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BBE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BBE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BBE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22">
            <a:extLst>
              <a:ext uri="{FF2B5EF4-FFF2-40B4-BE49-F238E27FC236}">
                <a16:creationId xmlns="" xmlns:a16="http://schemas.microsoft.com/office/drawing/2014/main" id="{EE427349-2C23-4643-A4C8-552661FAA5DF}"/>
              </a:ext>
            </a:extLst>
          </p:cNvPr>
          <p:cNvSpPr txBox="1">
            <a:spLocks/>
          </p:cNvSpPr>
          <p:nvPr/>
        </p:nvSpPr>
        <p:spPr>
          <a:xfrm>
            <a:off x="558928" y="3704699"/>
            <a:ext cx="11488693" cy="2187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BBE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</a:rPr>
              <a:t>В</a:t>
            </a:r>
            <a:r>
              <a:rPr lang="ru-RU" sz="4000" dirty="0" smtClean="0">
                <a:solidFill>
                  <a:schemeClr val="bg1"/>
                </a:solidFill>
              </a:rPr>
              <a:t>несение сведений о юридическом лице в государственный реестр микрофинансовых организаций в виде микрокредитной компании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3348973" y="1362414"/>
            <a:ext cx="8843028" cy="5495586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351731" y="1362414"/>
            <a:ext cx="8840228" cy="5495586"/>
            <a:chOff x="3948116" y="1317027"/>
            <a:chExt cx="8243883" cy="5540973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3956049" y="1317027"/>
              <a:ext cx="8235950" cy="5540973"/>
            </a:xfrm>
            <a:prstGeom prst="rect">
              <a:avLst/>
            </a:prstGeom>
            <a:solidFill>
              <a:srgbClr val="DBD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</a:p>
            <a:p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948116" y="1317027"/>
              <a:ext cx="8084082" cy="713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расчету собственных средств (капитала) заявителя необходимо </a:t>
              </a:r>
              <a:r>
                <a:rPr lang="ru-R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приложить следующие </a:t>
              </a:r>
              <a:r>
                <a:rPr lang="ru-RU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на расчетную дату:</a:t>
              </a:r>
              <a:endPara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955500" y="2070007"/>
              <a:ext cx="8084082" cy="3811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оставленный 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произвольной форме документ заявителя об активах, принимаемых к расчету собственных средств (капитала), содержащий сведения о составе, структуре и стоимости указанных </a:t>
              </a: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активов </a:t>
              </a:r>
            </a:p>
            <a:p>
              <a:pPr algn="just">
                <a:lnSpc>
                  <a:spcPct val="107000"/>
                </a:lnSpc>
              </a:pPr>
              <a:r>
                <a:rPr lang="ru-RU" sz="1400" dirty="0" smtClean="0">
                  <a:solidFill>
                    <a:prstClr val="black"/>
                  </a:solidFill>
                  <a:latin typeface="Arial"/>
                </a:rPr>
                <a:t>	</a:t>
              </a:r>
            </a:p>
            <a:p>
              <a:pPr algn="just">
                <a:lnSpc>
                  <a:spcPct val="107000"/>
                </a:lnSpc>
              </a:pPr>
              <a:endPara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endParaRPr>
            </a:p>
            <a:p>
              <a:pPr algn="just">
                <a:lnSpc>
                  <a:spcPct val="107000"/>
                </a:lnSpc>
              </a:pPr>
              <a:endPara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endParaRPr>
            </a:p>
            <a:p>
              <a:pPr marL="285750" lvl="0" indent="-285750" algn="just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 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 остатках денежных средств на счетах, вкладах (депозитах) и (или) выписки по вкладам (депозитам), </a:t>
              </a: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открытым 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заявителю в </a:t>
              </a: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банке (банках), 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 иные </a:t>
              </a: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подтверждающие наличие денежных средств, принимаемых к расчету собственных средств (капитала) заявителя </a:t>
              </a: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(при наличии)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algn="just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endParaRPr lang="ru-RU" sz="1400" dirty="0" smtClean="0">
                <a:solidFill>
                  <a:prstClr val="black"/>
                </a:solidFill>
                <a:latin typeface="Arial"/>
              </a:endParaRPr>
            </a:p>
            <a:p>
              <a:pPr marL="285750" lvl="0" indent="-285750" algn="just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prstClr val="black"/>
                  </a:solidFill>
                  <a:latin typeface="Arial"/>
                </a:rPr>
                <a:t>в</a:t>
              </a:r>
              <a:r>
                <a:rPr lang="ru-RU" sz="1400" dirty="0" smtClean="0">
                  <a:solidFill>
                    <a:prstClr val="black"/>
                  </a:solidFill>
                  <a:latin typeface="Arial"/>
                </a:rPr>
                <a:t>ыписки </a:t>
              </a:r>
              <a:r>
                <a:rPr lang="ru-RU" sz="1400" dirty="0">
                  <a:solidFill>
                    <a:prstClr val="black"/>
                  </a:solidFill>
                  <a:latin typeface="Arial"/>
                </a:rPr>
                <a:t>по счетам депо, на которых учитываются принадлежащие заявителю ценные </a:t>
              </a:r>
              <a:r>
                <a:rPr lang="ru-RU" sz="1400" dirty="0" smtClean="0">
                  <a:solidFill>
                    <a:prstClr val="black"/>
                  </a:solidFill>
                  <a:latin typeface="Arial"/>
                </a:rPr>
                <a:t>бумаги, </a:t>
              </a:r>
              <a:r>
                <a:rPr lang="ru-RU" sz="1400" dirty="0">
                  <a:solidFill>
                    <a:prstClr val="black"/>
                  </a:solidFill>
                  <a:latin typeface="Arial"/>
                </a:rPr>
                <a:t>и (или) выписки из реестров владельцев ценных бумаг по лицевым счетам владельца ценных бумаг, открытых заявителю в указанных реестрах, и (или) иные документы, подтверждающие право собственности на ценные бумаги, принимаемые к расчету собственных средств (капитала) заявителя </a:t>
              </a:r>
              <a:r>
                <a:rPr lang="ru-RU" sz="1400" dirty="0" smtClean="0">
                  <a:solidFill>
                    <a:prstClr val="black"/>
                  </a:solidFill>
                  <a:latin typeface="Arial"/>
                </a:rPr>
                <a:t>(при наличии)</a:t>
              </a:r>
              <a:endParaRPr lang="ru-RU" sz="140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357900" y="2900288"/>
            <a:ext cx="8670616" cy="5386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lvl="1" indent="-285750" algn="just">
              <a:spcAft>
                <a:spcPts val="1200"/>
              </a:spcAft>
              <a:buBlip>
                <a:blip r:embed="rId3"/>
              </a:buBlip>
            </a:pP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Документ об активах сформирован в файле </a:t>
            </a:r>
            <a:r>
              <a:rPr lang="ru-RU" sz="16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«</a:t>
            </a:r>
            <a:r>
              <a:rPr lang="ru-RU" sz="1600" b="1" dirty="0" smtClean="0">
                <a:solidFill>
                  <a:prstClr val="black"/>
                </a:solidFill>
                <a:latin typeface="Arial"/>
              </a:rPr>
              <a:t>Форма для заполнения.</a:t>
            </a:r>
            <a:r>
              <a:rPr lang="en-US" sz="1600" b="1" dirty="0" err="1" smtClean="0">
                <a:solidFill>
                  <a:prstClr val="black"/>
                </a:solidFill>
                <a:latin typeface="Arial"/>
              </a:rPr>
              <a:t>xlsm</a:t>
            </a:r>
            <a:r>
              <a:rPr lang="ru-RU" sz="16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» (лист «</a:t>
            </a:r>
            <a:r>
              <a:rPr lang="ru-RU" sz="1600" b="1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Документ об активах</a:t>
            </a:r>
            <a:r>
              <a:rPr lang="ru-RU" sz="16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»)</a:t>
            </a:r>
            <a:endParaRPr lang="ru-RU" sz="16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63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348973" y="350562"/>
            <a:ext cx="8265511" cy="412601"/>
          </a:xfrm>
        </p:spPr>
        <p:txBody>
          <a:bodyPr anchor="t">
            <a:noAutofit/>
          </a:bodyPr>
          <a:lstStyle/>
          <a:p>
            <a:r>
              <a:rPr lang="ru-RU" dirty="0" smtClean="0"/>
              <a:t>ПОДГОТОВКА КОМПЛЕКТА ДОКУМЕНТОВ</a:t>
            </a:r>
            <a:endParaRPr lang="ru-RU" dirty="0"/>
          </a:p>
        </p:txBody>
      </p:sp>
      <p:grpSp>
        <p:nvGrpSpPr>
          <p:cNvPr id="124" name="Группа 123"/>
          <p:cNvGrpSpPr/>
          <p:nvPr/>
        </p:nvGrpSpPr>
        <p:grpSpPr>
          <a:xfrm>
            <a:off x="75030" y="1362535"/>
            <a:ext cx="3273943" cy="3531646"/>
            <a:chOff x="83589" y="1343010"/>
            <a:chExt cx="3273943" cy="3531646"/>
          </a:xfrm>
        </p:grpSpPr>
        <p:grpSp>
          <p:nvGrpSpPr>
            <p:cNvPr id="125" name="Группа 124"/>
            <p:cNvGrpSpPr/>
            <p:nvPr/>
          </p:nvGrpSpPr>
          <p:grpSpPr>
            <a:xfrm>
              <a:off x="83589" y="1343010"/>
              <a:ext cx="3273943" cy="3531646"/>
              <a:chOff x="83589" y="1343010"/>
              <a:chExt cx="3273943" cy="3531646"/>
            </a:xfrm>
          </p:grpSpPr>
          <p:grpSp>
            <p:nvGrpSpPr>
              <p:cNvPr id="127" name="Группа 126"/>
              <p:cNvGrpSpPr/>
              <p:nvPr/>
            </p:nvGrpSpPr>
            <p:grpSpPr>
              <a:xfrm>
                <a:off x="83589" y="1343010"/>
                <a:ext cx="3273943" cy="3531646"/>
                <a:chOff x="83589" y="1343010"/>
                <a:chExt cx="3273943" cy="3531646"/>
              </a:xfrm>
            </p:grpSpPr>
            <p:grpSp>
              <p:nvGrpSpPr>
                <p:cNvPr id="129" name="Группа 128"/>
                <p:cNvGrpSpPr/>
                <p:nvPr/>
              </p:nvGrpSpPr>
              <p:grpSpPr>
                <a:xfrm>
                  <a:off x="83589" y="1343010"/>
                  <a:ext cx="3273943" cy="3531646"/>
                  <a:chOff x="83589" y="1343010"/>
                  <a:chExt cx="3273943" cy="3531646"/>
                </a:xfrm>
              </p:grpSpPr>
              <p:grpSp>
                <p:nvGrpSpPr>
                  <p:cNvPr id="132" name="Группа 131"/>
                  <p:cNvGrpSpPr/>
                  <p:nvPr/>
                </p:nvGrpSpPr>
                <p:grpSpPr>
                  <a:xfrm>
                    <a:off x="83589" y="1426433"/>
                    <a:ext cx="83410" cy="2775279"/>
                    <a:chOff x="139928" y="1455870"/>
                    <a:chExt cx="83410" cy="2775279"/>
                  </a:xfrm>
                </p:grpSpPr>
                <p:grpSp>
                  <p:nvGrpSpPr>
                    <p:cNvPr id="143" name="Группа 142"/>
                    <p:cNvGrpSpPr/>
                    <p:nvPr/>
                  </p:nvGrpSpPr>
                  <p:grpSpPr>
                    <a:xfrm>
                      <a:off x="139928" y="1455870"/>
                      <a:ext cx="83410" cy="2169163"/>
                      <a:chOff x="292717" y="1455870"/>
                      <a:chExt cx="83410" cy="2169163"/>
                    </a:xfrm>
                  </p:grpSpPr>
                  <p:grpSp>
                    <p:nvGrpSpPr>
                      <p:cNvPr id="146" name="Группа 145"/>
                      <p:cNvGrpSpPr/>
                      <p:nvPr/>
                    </p:nvGrpSpPr>
                    <p:grpSpPr>
                      <a:xfrm>
                        <a:off x="292717" y="1455870"/>
                        <a:ext cx="83410" cy="1591181"/>
                        <a:chOff x="292717" y="1455870"/>
                        <a:chExt cx="83410" cy="1591181"/>
                      </a:xfrm>
                    </p:grpSpPr>
                    <p:sp>
                      <p:nvSpPr>
                        <p:cNvPr id="149" name="Овал 148"/>
                        <p:cNvSpPr/>
                        <p:nvPr/>
                      </p:nvSpPr>
                      <p:spPr>
                        <a:xfrm>
                          <a:off x="293771" y="2349446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0" name="Овал 149"/>
                        <p:cNvSpPr/>
                        <p:nvPr/>
                      </p:nvSpPr>
                      <p:spPr>
                        <a:xfrm>
                          <a:off x="296751" y="2039764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1" name="Овал 150"/>
                        <p:cNvSpPr/>
                        <p:nvPr/>
                      </p:nvSpPr>
                      <p:spPr>
                        <a:xfrm>
                          <a:off x="294106" y="1756565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2" name="Овал 151"/>
                        <p:cNvSpPr/>
                        <p:nvPr/>
                      </p:nvSpPr>
                      <p:spPr>
                        <a:xfrm>
                          <a:off x="292717" y="1455870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rgbClr val="B7B8B9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53" name="Овал 152"/>
                        <p:cNvSpPr/>
                        <p:nvPr/>
                      </p:nvSpPr>
                      <p:spPr>
                        <a:xfrm>
                          <a:off x="292717" y="2652083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4" name="Овал 153"/>
                        <p:cNvSpPr/>
                        <p:nvPr/>
                      </p:nvSpPr>
                      <p:spPr>
                        <a:xfrm>
                          <a:off x="292717" y="2967677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sp>
                    <p:nvSpPr>
                      <p:cNvPr id="147" name="Овал 146"/>
                      <p:cNvSpPr/>
                      <p:nvPr/>
                    </p:nvSpPr>
                    <p:spPr>
                      <a:xfrm>
                        <a:off x="292717" y="3264852"/>
                        <a:ext cx="79376" cy="79374"/>
                      </a:xfrm>
                      <a:prstGeom prst="ellipse">
                        <a:avLst/>
                      </a:prstGeom>
                      <a:solidFill>
                        <a:srgbClr val="00BBE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48" name="Овал 147"/>
                      <p:cNvSpPr/>
                      <p:nvPr/>
                    </p:nvSpPr>
                    <p:spPr>
                      <a:xfrm>
                        <a:off x="292717" y="3545659"/>
                        <a:ext cx="79376" cy="79374"/>
                      </a:xfrm>
                      <a:prstGeom prst="ellipse">
                        <a:avLst/>
                      </a:prstGeom>
                      <a:solidFill>
                        <a:srgbClr val="B7B8B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sp>
                  <p:nvSpPr>
                    <p:cNvPr id="144" name="Овал 143"/>
                    <p:cNvSpPr/>
                    <p:nvPr/>
                  </p:nvSpPr>
                  <p:spPr>
                    <a:xfrm>
                      <a:off x="139928" y="3846947"/>
                      <a:ext cx="79376" cy="79374"/>
                    </a:xfrm>
                    <a:prstGeom prst="ellipse">
                      <a:avLst/>
                    </a:prstGeom>
                    <a:solidFill>
                      <a:srgbClr val="B7B8B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45" name="Овал 144"/>
                    <p:cNvSpPr/>
                    <p:nvPr/>
                  </p:nvSpPr>
                  <p:spPr>
                    <a:xfrm>
                      <a:off x="139928" y="4151775"/>
                      <a:ext cx="79376" cy="79374"/>
                    </a:xfrm>
                    <a:prstGeom prst="ellipse">
                      <a:avLst/>
                    </a:prstGeom>
                    <a:solidFill>
                      <a:srgbClr val="B7B8B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133" name="TextBox 132">
                    <a:hlinkClick r:id="rId4" action="ppaction://hlinksldjump"/>
                  </p:cNvPr>
                  <p:cNvSpPr txBox="1"/>
                  <p:nvPr/>
                </p:nvSpPr>
                <p:spPr>
                  <a:xfrm>
                    <a:off x="270178" y="1343010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Подготовительный этап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4" name="TextBox 133">
                    <a:hlinkClick r:id="rId5" action="ppaction://hlinksldjump"/>
                  </p:cNvPr>
                  <p:cNvSpPr txBox="1"/>
                  <p:nvPr/>
                </p:nvSpPr>
                <p:spPr>
                  <a:xfrm>
                    <a:off x="267420" y="2236586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Учредительный документ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" name="TextBox 134">
                    <a:hlinkClick r:id="rId6" action="ppaction://hlinksldjump"/>
                  </p:cNvPr>
                  <p:cNvSpPr txBox="1"/>
                  <p:nvPr/>
                </p:nvSpPr>
                <p:spPr>
                  <a:xfrm>
                    <a:off x="266366" y="2534153"/>
                    <a:ext cx="307547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(РСС)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6" name="TextBox 135">
                    <a:hlinkClick r:id="rId7" action="ppaction://hlinksldjump"/>
                  </p:cNvPr>
                  <p:cNvSpPr txBox="1"/>
                  <p:nvPr/>
                </p:nvSpPr>
                <p:spPr>
                  <a:xfrm>
                    <a:off x="274969" y="2832599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(ББ, ОФР, ОСВ)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7" name="TextBox 136">
                    <a:hlinkClick r:id="rId8" action="ppaction://hlinksldjump"/>
                  </p:cNvPr>
                  <p:cNvSpPr txBox="1"/>
                  <p:nvPr/>
                </p:nvSpPr>
                <p:spPr>
                  <a:xfrm>
                    <a:off x="267420" y="3135331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b="1" dirty="0" smtClean="0">
                        <a:solidFill>
                          <a:srgbClr val="00BBE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(справки)</a:t>
                    </a:r>
                    <a:endParaRPr lang="ru-RU" sz="1000" b="1" dirty="0">
                      <a:solidFill>
                        <a:srgbClr val="00BBE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8" name="TextBox 137">
                    <a:hlinkClick r:id="rId9" action="ppaction://hlinksldjump"/>
                  </p:cNvPr>
                  <p:cNvSpPr txBox="1"/>
                  <p:nvPr/>
                </p:nvSpPr>
                <p:spPr>
                  <a:xfrm>
                    <a:off x="267420" y="3438063"/>
                    <a:ext cx="3062949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Сведения об акционерах (участниках)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9" name="TextBox 138">
                    <a:hlinkClick r:id="rId10" action="ppaction://hlinksldjump"/>
                  </p:cNvPr>
                  <p:cNvSpPr txBox="1"/>
                  <p:nvPr/>
                </p:nvSpPr>
                <p:spPr>
                  <a:xfrm>
                    <a:off x="274969" y="3736509"/>
                    <a:ext cx="306525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Документы в отношении ЕИО и СДЛ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0" name="TextBox 139">
                    <a:hlinkClick r:id="rId11" action="ppaction://hlinksldjump"/>
                  </p:cNvPr>
                  <p:cNvSpPr txBox="1"/>
                  <p:nvPr/>
                </p:nvSpPr>
                <p:spPr>
                  <a:xfrm>
                    <a:off x="268573" y="4042639"/>
                    <a:ext cx="307938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Иные документы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1" name="TextBox 140">
                    <a:hlinkClick r:id="rId12" action="ppaction://hlinksldjump"/>
                  </p:cNvPr>
                  <p:cNvSpPr txBox="1"/>
                  <p:nvPr/>
                </p:nvSpPr>
                <p:spPr>
                  <a:xfrm>
                    <a:off x="267082" y="4335537"/>
                    <a:ext cx="30904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Направление документов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2" name="TextBox 141">
                    <a:hlinkClick r:id="rId13" action="ppaction://hlinksldjump"/>
                  </p:cNvPr>
                  <p:cNvSpPr txBox="1"/>
                  <p:nvPr/>
                </p:nvSpPr>
                <p:spPr>
                  <a:xfrm>
                    <a:off x="266366" y="4628435"/>
                    <a:ext cx="3066858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Полезные ссылки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30" name="TextBox 129">
                  <a:hlinkClick r:id="rId14" action="ppaction://hlinksldjump"/>
                </p:cNvPr>
                <p:cNvSpPr txBox="1"/>
                <p:nvPr/>
              </p:nvSpPr>
              <p:spPr>
                <a:xfrm>
                  <a:off x="267420" y="1639868"/>
                  <a:ext cx="30629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1500"/>
                    </a:spcAft>
                  </a:pPr>
                  <a:r>
                    <a:rPr lang="ru-RU" sz="1000" dirty="0" smtClean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Заявление (форма 4013)</a:t>
                  </a:r>
                  <a:endParaRPr lang="ru-RU" sz="1000" dirty="0">
                    <a:solidFill>
                      <a:srgbClr val="B7B8B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Овал 130"/>
                <p:cNvSpPr/>
                <p:nvPr/>
              </p:nvSpPr>
              <p:spPr>
                <a:xfrm>
                  <a:off x="83589" y="4404570"/>
                  <a:ext cx="79376" cy="79374"/>
                </a:xfrm>
                <a:prstGeom prst="ellipse">
                  <a:avLst/>
                </a:prstGeom>
                <a:solidFill>
                  <a:srgbClr val="B7B8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8" name="TextBox 127">
                <a:hlinkClick r:id="rId15" action="ppaction://hlinksldjump"/>
              </p:cNvPr>
              <p:cNvSpPr txBox="1"/>
              <p:nvPr/>
            </p:nvSpPr>
            <p:spPr>
              <a:xfrm>
                <a:off x="267420" y="1938227"/>
                <a:ext cx="30629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000" dirty="0" smtClean="0">
                    <a:solidFill>
                      <a:srgbClr val="B7B8B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Комплект документов</a:t>
                </a:r>
                <a:endParaRPr lang="ru-RU" sz="1000" dirty="0">
                  <a:solidFill>
                    <a:srgbClr val="B7B8B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6" name="Овал 125"/>
            <p:cNvSpPr/>
            <p:nvPr/>
          </p:nvSpPr>
          <p:spPr>
            <a:xfrm>
              <a:off x="83589" y="471185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607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3348973" y="1362414"/>
            <a:ext cx="8843028" cy="5495586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6" name="Группа 75"/>
          <p:cNvGrpSpPr/>
          <p:nvPr/>
        </p:nvGrpSpPr>
        <p:grpSpPr>
          <a:xfrm>
            <a:off x="301625" y="6085344"/>
            <a:ext cx="552450" cy="552450"/>
            <a:chOff x="504825" y="6026150"/>
            <a:chExt cx="552450" cy="552450"/>
          </a:xfrm>
        </p:grpSpPr>
        <p:sp>
          <p:nvSpPr>
            <p:cNvPr id="77" name="Овал 76"/>
            <p:cNvSpPr/>
            <p:nvPr/>
          </p:nvSpPr>
          <p:spPr>
            <a:xfrm>
              <a:off x="504825" y="6026150"/>
              <a:ext cx="552450" cy="552450"/>
            </a:xfrm>
            <a:prstGeom prst="ellipse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Стрелка вниз 77"/>
            <p:cNvSpPr/>
            <p:nvPr/>
          </p:nvSpPr>
          <p:spPr>
            <a:xfrm>
              <a:off x="673100" y="6156324"/>
              <a:ext cx="215900" cy="250825"/>
            </a:xfrm>
            <a:prstGeom prst="downArrow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9" name="Прямая соединительная линия 78"/>
            <p:cNvCxnSpPr/>
            <p:nvPr/>
          </p:nvCxnSpPr>
          <p:spPr>
            <a:xfrm>
              <a:off x="650875" y="6467475"/>
              <a:ext cx="260350" cy="0"/>
            </a:xfrm>
            <a:prstGeom prst="line">
              <a:avLst/>
            </a:prstGeom>
            <a:ln w="25400">
              <a:solidFill>
                <a:srgbClr val="00BB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3348973" y="1356271"/>
            <a:ext cx="8864110" cy="4502017"/>
            <a:chOff x="3812339" y="1252555"/>
            <a:chExt cx="8241410" cy="4539198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3814903" y="1252555"/>
              <a:ext cx="8074659" cy="723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</a:pPr>
              <a:r>
                <a:rPr lang="ru-RU" sz="1900" dirty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В отношении акционеров (участников) заявителя*, указанны</a:t>
              </a:r>
              <a:r>
                <a:rPr lang="ru-RU" sz="1900" dirty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х в статье 4.3 </a:t>
              </a:r>
              <a:r>
                <a:rPr lang="ru-RU" sz="1900" dirty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Федерального закона от </a:t>
              </a:r>
              <a:r>
                <a:rPr lang="ru-RU" sz="1900" dirty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02.07.2010 </a:t>
              </a:r>
              <a:r>
                <a:rPr lang="ru-RU" sz="1900" dirty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№ 151-ФЗ, необходимо представить:</a:t>
              </a:r>
              <a:endParaRPr lang="ru-RU" sz="19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3812339" y="3080663"/>
              <a:ext cx="8241410" cy="2711090"/>
              <a:chOff x="3836553" y="2784865"/>
              <a:chExt cx="8241410" cy="2711090"/>
            </a:xfrm>
          </p:grpSpPr>
          <p:grpSp>
            <p:nvGrpSpPr>
              <p:cNvPr id="57" name="Группа 56"/>
              <p:cNvGrpSpPr/>
              <p:nvPr/>
            </p:nvGrpSpPr>
            <p:grpSpPr>
              <a:xfrm>
                <a:off x="3836553" y="2784865"/>
                <a:ext cx="8221740" cy="2711090"/>
                <a:chOff x="2698167" y="2984889"/>
                <a:chExt cx="8221740" cy="2711090"/>
              </a:xfrm>
            </p:grpSpPr>
            <p:sp>
              <p:nvSpPr>
                <p:cNvPr id="65" name="Прямоугольник 64"/>
                <p:cNvSpPr/>
                <p:nvPr/>
              </p:nvSpPr>
              <p:spPr>
                <a:xfrm>
                  <a:off x="2698167" y="5071592"/>
                  <a:ext cx="8063203" cy="6243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</a:pPr>
                  <a:r>
                    <a:rPr lang="ru-RU" sz="1600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Ознакомьтесь </a:t>
                  </a:r>
                  <a:r>
                    <a:rPr lang="ru-RU" sz="16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с </a:t>
                  </a:r>
                  <a:r>
                    <a:rPr lang="ru-RU" sz="1600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перечнем документов («</a:t>
                  </a:r>
                  <a:r>
                    <a:rPr lang="ru-RU" sz="1600" b="1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Перечень</a:t>
                  </a:r>
                  <a:r>
                    <a:rPr lang="en-US" sz="1600" b="1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.pdf</a:t>
                  </a:r>
                  <a:r>
                    <a:rPr lang="ru-RU" sz="1600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»), которые необходимо приложить к каждой анкете</a:t>
                  </a:r>
                </a:p>
              </p:txBody>
            </p:sp>
            <p:sp>
              <p:nvSpPr>
                <p:cNvPr id="61" name="Прямоугольник 60"/>
                <p:cNvSpPr/>
                <p:nvPr/>
              </p:nvSpPr>
              <p:spPr>
                <a:xfrm>
                  <a:off x="3745833" y="2984889"/>
                  <a:ext cx="7174074" cy="3723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ru-RU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</p:grpSp>
          <p:sp>
            <p:nvSpPr>
              <p:cNvPr id="70" name="Прямоугольник 69"/>
              <p:cNvSpPr/>
              <p:nvPr/>
            </p:nvSpPr>
            <p:spPr>
              <a:xfrm>
                <a:off x="4827506" y="3890949"/>
                <a:ext cx="7250457" cy="310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ru-RU" sz="140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sp>
        <p:nvSpPr>
          <p:cNvPr id="99" name="TextBox 98"/>
          <p:cNvSpPr txBox="1"/>
          <p:nvPr/>
        </p:nvSpPr>
        <p:spPr>
          <a:xfrm>
            <a:off x="3369228" y="3615121"/>
            <a:ext cx="864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Заполненная анкета может быть представлена в виде:</a:t>
            </a:r>
            <a:endParaRPr lang="ru-RU" sz="11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358012" y="6143176"/>
            <a:ext cx="8642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*Не представляется в отношении </a:t>
            </a:r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заявителя, являющегося фондом или автономной некоммерческой организацией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**Сертификат УКЭП можно получить с помощью мобильного приложения «</a:t>
            </a:r>
            <a:r>
              <a:rPr lang="ru-RU" sz="1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Госключ</a:t>
            </a:r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Подробная информация о способе получения сертификата УКЭП также размещена на портале «</a:t>
            </a:r>
            <a:r>
              <a:rPr lang="ru-RU" sz="1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3358011" y="2150109"/>
            <a:ext cx="8671419" cy="5386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lvl="1" indent="-285750" algn="just">
              <a:spcAft>
                <a:spcPts val="1200"/>
              </a:spcAft>
              <a:buBlip>
                <a:blip r:embed="rId4"/>
              </a:buBlip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c</a:t>
            </a:r>
            <a:r>
              <a:rPr lang="ru-RU" sz="16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ведения </a:t>
            </a:r>
            <a:r>
              <a:rPr lang="ru-RU" sz="16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об акционерах (участниках) </a:t>
            </a:r>
            <a:r>
              <a:rPr lang="ru-RU" sz="16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заявителя, сформированные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в </a:t>
            </a:r>
            <a:r>
              <a:rPr lang="ru-RU" sz="16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файле «</a:t>
            </a:r>
            <a:r>
              <a:rPr lang="ru-RU" sz="1600" b="1" dirty="0" smtClean="0">
                <a:solidFill>
                  <a:prstClr val="black"/>
                </a:solidFill>
                <a:latin typeface="Arial"/>
              </a:rPr>
              <a:t>Форма для заполнения.</a:t>
            </a:r>
            <a:r>
              <a:rPr lang="en-US" sz="1600" b="1" dirty="0" err="1" smtClean="0">
                <a:solidFill>
                  <a:prstClr val="black"/>
                </a:solidFill>
                <a:latin typeface="Arial"/>
              </a:rPr>
              <a:t>xlsm</a:t>
            </a:r>
            <a:r>
              <a:rPr lang="ru-RU" sz="16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» (лист «</a:t>
            </a:r>
            <a:r>
              <a:rPr lang="ru-RU" sz="1600" b="1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Сведения об акционерах</a:t>
            </a:r>
            <a:r>
              <a:rPr lang="ru-RU" sz="16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»)</a:t>
            </a:r>
            <a:endParaRPr lang="ru-RU" sz="16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01" name="Rectangle 4"/>
          <p:cNvSpPr>
            <a:spLocks noChangeArrowheads="1"/>
          </p:cNvSpPr>
          <p:nvPr/>
        </p:nvSpPr>
        <p:spPr bwMode="auto">
          <a:xfrm>
            <a:off x="3359648" y="2809213"/>
            <a:ext cx="8640848" cy="7848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lvl="1" indent="-285750" algn="just">
              <a:spcAft>
                <a:spcPts val="1200"/>
              </a:spcAft>
              <a:buBlip>
                <a:blip r:embed="rId4"/>
              </a:buBlip>
            </a:pPr>
            <a:r>
              <a:rPr lang="ru-RU" sz="16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анкету в отношении каждого акционера (участника) заявителя, сформированную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в </a:t>
            </a:r>
            <a:r>
              <a:rPr lang="ru-RU" sz="16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файле «</a:t>
            </a:r>
            <a:r>
              <a:rPr lang="ru-RU" sz="1600" b="1" dirty="0" smtClean="0">
                <a:solidFill>
                  <a:prstClr val="black"/>
                </a:solidFill>
                <a:latin typeface="Arial"/>
              </a:rPr>
              <a:t>Форма для заполнения.</a:t>
            </a:r>
            <a:r>
              <a:rPr lang="en-US" sz="1600" b="1" dirty="0" err="1" smtClean="0">
                <a:solidFill>
                  <a:prstClr val="black"/>
                </a:solidFill>
                <a:latin typeface="Arial"/>
              </a:rPr>
              <a:t>xlsm</a:t>
            </a:r>
            <a:r>
              <a:rPr lang="ru-RU" sz="16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» (листы «</a:t>
            </a:r>
            <a:r>
              <a:rPr lang="ru-RU" sz="1600" b="1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Анкета участника ФЛ</a:t>
            </a:r>
            <a:r>
              <a:rPr lang="ru-RU" sz="16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» </a:t>
            </a:r>
            <a:br>
              <a:rPr lang="ru-RU" sz="16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</a:br>
            <a:r>
              <a:rPr lang="ru-RU" sz="16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и (или) «</a:t>
            </a:r>
            <a:r>
              <a:rPr lang="ru-RU" sz="1600" b="1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Анкета участника ЮЛ</a:t>
            </a:r>
            <a:r>
              <a:rPr lang="ru-RU" sz="16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»)</a:t>
            </a:r>
            <a:endParaRPr lang="ru-RU" sz="16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9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348973" y="350562"/>
            <a:ext cx="8265511" cy="412601"/>
          </a:xfrm>
        </p:spPr>
        <p:txBody>
          <a:bodyPr anchor="t">
            <a:noAutofit/>
          </a:bodyPr>
          <a:lstStyle/>
          <a:p>
            <a:r>
              <a:rPr lang="ru-RU" dirty="0" smtClean="0"/>
              <a:t>ПОДГОТОВКА КОМПЛЕКТА ДОКУМЕНТОВ</a:t>
            </a:r>
            <a:endParaRPr lang="ru-RU" dirty="0"/>
          </a:p>
        </p:txBody>
      </p:sp>
      <p:grpSp>
        <p:nvGrpSpPr>
          <p:cNvPr id="152" name="Группа 151"/>
          <p:cNvGrpSpPr/>
          <p:nvPr/>
        </p:nvGrpSpPr>
        <p:grpSpPr>
          <a:xfrm>
            <a:off x="75030" y="1362535"/>
            <a:ext cx="3273943" cy="3531646"/>
            <a:chOff x="83589" y="1343010"/>
            <a:chExt cx="3273943" cy="3531646"/>
          </a:xfrm>
        </p:grpSpPr>
        <p:grpSp>
          <p:nvGrpSpPr>
            <p:cNvPr id="153" name="Группа 152"/>
            <p:cNvGrpSpPr/>
            <p:nvPr/>
          </p:nvGrpSpPr>
          <p:grpSpPr>
            <a:xfrm>
              <a:off x="83589" y="1343010"/>
              <a:ext cx="3273943" cy="3531646"/>
              <a:chOff x="83589" y="1343010"/>
              <a:chExt cx="3273943" cy="3531646"/>
            </a:xfrm>
          </p:grpSpPr>
          <p:grpSp>
            <p:nvGrpSpPr>
              <p:cNvPr id="155" name="Группа 154"/>
              <p:cNvGrpSpPr/>
              <p:nvPr/>
            </p:nvGrpSpPr>
            <p:grpSpPr>
              <a:xfrm>
                <a:off x="83589" y="1343010"/>
                <a:ext cx="3273943" cy="3531646"/>
                <a:chOff x="83589" y="1343010"/>
                <a:chExt cx="3273943" cy="3531646"/>
              </a:xfrm>
            </p:grpSpPr>
            <p:grpSp>
              <p:nvGrpSpPr>
                <p:cNvPr id="157" name="Группа 156"/>
                <p:cNvGrpSpPr/>
                <p:nvPr/>
              </p:nvGrpSpPr>
              <p:grpSpPr>
                <a:xfrm>
                  <a:off x="83589" y="1343010"/>
                  <a:ext cx="3273943" cy="3531646"/>
                  <a:chOff x="83589" y="1343010"/>
                  <a:chExt cx="3273943" cy="3531646"/>
                </a:xfrm>
              </p:grpSpPr>
              <p:grpSp>
                <p:nvGrpSpPr>
                  <p:cNvPr id="160" name="Группа 159"/>
                  <p:cNvGrpSpPr/>
                  <p:nvPr/>
                </p:nvGrpSpPr>
                <p:grpSpPr>
                  <a:xfrm>
                    <a:off x="83589" y="1426433"/>
                    <a:ext cx="83410" cy="2775279"/>
                    <a:chOff x="139928" y="1455870"/>
                    <a:chExt cx="83410" cy="2775279"/>
                  </a:xfrm>
                </p:grpSpPr>
                <p:grpSp>
                  <p:nvGrpSpPr>
                    <p:cNvPr id="171" name="Группа 170"/>
                    <p:cNvGrpSpPr/>
                    <p:nvPr/>
                  </p:nvGrpSpPr>
                  <p:grpSpPr>
                    <a:xfrm>
                      <a:off x="139928" y="1455870"/>
                      <a:ext cx="83410" cy="2169163"/>
                      <a:chOff x="292717" y="1455870"/>
                      <a:chExt cx="83410" cy="2169163"/>
                    </a:xfrm>
                  </p:grpSpPr>
                  <p:grpSp>
                    <p:nvGrpSpPr>
                      <p:cNvPr id="174" name="Группа 173"/>
                      <p:cNvGrpSpPr/>
                      <p:nvPr/>
                    </p:nvGrpSpPr>
                    <p:grpSpPr>
                      <a:xfrm>
                        <a:off x="292717" y="1455870"/>
                        <a:ext cx="83410" cy="1591181"/>
                        <a:chOff x="292717" y="1455870"/>
                        <a:chExt cx="83410" cy="1591181"/>
                      </a:xfrm>
                    </p:grpSpPr>
                    <p:sp>
                      <p:nvSpPr>
                        <p:cNvPr id="177" name="Овал 176"/>
                        <p:cNvSpPr/>
                        <p:nvPr/>
                      </p:nvSpPr>
                      <p:spPr>
                        <a:xfrm>
                          <a:off x="293771" y="2349446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8" name="Овал 177"/>
                        <p:cNvSpPr/>
                        <p:nvPr/>
                      </p:nvSpPr>
                      <p:spPr>
                        <a:xfrm>
                          <a:off x="296751" y="2039764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9" name="Овал 178"/>
                        <p:cNvSpPr/>
                        <p:nvPr/>
                      </p:nvSpPr>
                      <p:spPr>
                        <a:xfrm>
                          <a:off x="294106" y="1756565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80" name="Овал 179"/>
                        <p:cNvSpPr/>
                        <p:nvPr/>
                      </p:nvSpPr>
                      <p:spPr>
                        <a:xfrm>
                          <a:off x="292717" y="1455870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rgbClr val="B7B8B9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1" name="Овал 180"/>
                        <p:cNvSpPr/>
                        <p:nvPr/>
                      </p:nvSpPr>
                      <p:spPr>
                        <a:xfrm>
                          <a:off x="292717" y="2652083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82" name="Овал 181"/>
                        <p:cNvSpPr/>
                        <p:nvPr/>
                      </p:nvSpPr>
                      <p:spPr>
                        <a:xfrm>
                          <a:off x="292717" y="2967677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sp>
                    <p:nvSpPr>
                      <p:cNvPr id="175" name="Овал 174"/>
                      <p:cNvSpPr/>
                      <p:nvPr/>
                    </p:nvSpPr>
                    <p:spPr>
                      <a:xfrm>
                        <a:off x="292717" y="3264852"/>
                        <a:ext cx="79376" cy="79374"/>
                      </a:xfrm>
                      <a:prstGeom prst="ellipse">
                        <a:avLst/>
                      </a:prstGeom>
                      <a:solidFill>
                        <a:srgbClr val="B7B8B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76" name="Овал 175"/>
                      <p:cNvSpPr/>
                      <p:nvPr/>
                    </p:nvSpPr>
                    <p:spPr>
                      <a:xfrm>
                        <a:off x="292717" y="3545659"/>
                        <a:ext cx="79376" cy="79374"/>
                      </a:xfrm>
                      <a:prstGeom prst="ellipse">
                        <a:avLst/>
                      </a:prstGeom>
                      <a:solidFill>
                        <a:srgbClr val="00BBE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sp>
                  <p:nvSpPr>
                    <p:cNvPr id="172" name="Овал 171"/>
                    <p:cNvSpPr/>
                    <p:nvPr/>
                  </p:nvSpPr>
                  <p:spPr>
                    <a:xfrm>
                      <a:off x="139928" y="3846947"/>
                      <a:ext cx="79376" cy="79374"/>
                    </a:xfrm>
                    <a:prstGeom prst="ellipse">
                      <a:avLst/>
                    </a:prstGeom>
                    <a:solidFill>
                      <a:srgbClr val="B7B8B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73" name="Овал 172"/>
                    <p:cNvSpPr/>
                    <p:nvPr/>
                  </p:nvSpPr>
                  <p:spPr>
                    <a:xfrm>
                      <a:off x="139928" y="4151775"/>
                      <a:ext cx="79376" cy="79374"/>
                    </a:xfrm>
                    <a:prstGeom prst="ellipse">
                      <a:avLst/>
                    </a:prstGeom>
                    <a:solidFill>
                      <a:srgbClr val="B7B8B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161" name="TextBox 160">
                    <a:hlinkClick r:id="rId5" action="ppaction://hlinksldjump"/>
                  </p:cNvPr>
                  <p:cNvSpPr txBox="1"/>
                  <p:nvPr/>
                </p:nvSpPr>
                <p:spPr>
                  <a:xfrm>
                    <a:off x="270178" y="1343010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Подготовительный этап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2" name="TextBox 161">
                    <a:hlinkClick r:id="rId6" action="ppaction://hlinksldjump"/>
                  </p:cNvPr>
                  <p:cNvSpPr txBox="1"/>
                  <p:nvPr/>
                </p:nvSpPr>
                <p:spPr>
                  <a:xfrm>
                    <a:off x="267420" y="2236586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Учредительный документ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3" name="TextBox 162">
                    <a:hlinkClick r:id="rId7" action="ppaction://hlinksldjump"/>
                  </p:cNvPr>
                  <p:cNvSpPr txBox="1"/>
                  <p:nvPr/>
                </p:nvSpPr>
                <p:spPr>
                  <a:xfrm>
                    <a:off x="266366" y="2534153"/>
                    <a:ext cx="307547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(РСС)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4" name="TextBox 163">
                    <a:hlinkClick r:id="rId8" action="ppaction://hlinksldjump"/>
                  </p:cNvPr>
                  <p:cNvSpPr txBox="1"/>
                  <p:nvPr/>
                </p:nvSpPr>
                <p:spPr>
                  <a:xfrm>
                    <a:off x="274969" y="2832599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(ББ, ОФР, ОСВ)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5" name="TextBox 164">
                    <a:hlinkClick r:id="rId9" action="ppaction://hlinksldjump"/>
                  </p:cNvPr>
                  <p:cNvSpPr txBox="1"/>
                  <p:nvPr/>
                </p:nvSpPr>
                <p:spPr>
                  <a:xfrm>
                    <a:off x="267420" y="3135331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(справки)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6" name="TextBox 165">
                    <a:hlinkClick r:id="rId10" action="ppaction://hlinksldjump"/>
                  </p:cNvPr>
                  <p:cNvSpPr txBox="1"/>
                  <p:nvPr/>
                </p:nvSpPr>
                <p:spPr>
                  <a:xfrm>
                    <a:off x="267420" y="3438063"/>
                    <a:ext cx="3062949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b="1" dirty="0" smtClean="0">
                        <a:solidFill>
                          <a:srgbClr val="00BBE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Сведения об акционерах (участниках)</a:t>
                    </a:r>
                    <a:endParaRPr lang="ru-RU" sz="1000" b="1" dirty="0">
                      <a:solidFill>
                        <a:srgbClr val="00BBE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7" name="TextBox 166">
                    <a:hlinkClick r:id="rId11" action="ppaction://hlinksldjump"/>
                  </p:cNvPr>
                  <p:cNvSpPr txBox="1"/>
                  <p:nvPr/>
                </p:nvSpPr>
                <p:spPr>
                  <a:xfrm>
                    <a:off x="274969" y="3736509"/>
                    <a:ext cx="306525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Документы в отношении ЕИО и СДЛ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8" name="TextBox 167">
                    <a:hlinkClick r:id="rId12" action="ppaction://hlinksldjump"/>
                  </p:cNvPr>
                  <p:cNvSpPr txBox="1"/>
                  <p:nvPr/>
                </p:nvSpPr>
                <p:spPr>
                  <a:xfrm>
                    <a:off x="268573" y="4042639"/>
                    <a:ext cx="307938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Иные документы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9" name="TextBox 168">
                    <a:hlinkClick r:id="rId13" action="ppaction://hlinksldjump"/>
                  </p:cNvPr>
                  <p:cNvSpPr txBox="1"/>
                  <p:nvPr/>
                </p:nvSpPr>
                <p:spPr>
                  <a:xfrm>
                    <a:off x="267082" y="4335537"/>
                    <a:ext cx="30904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Направление документов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0" name="TextBox 169">
                    <a:hlinkClick r:id="rId14" action="ppaction://hlinksldjump"/>
                  </p:cNvPr>
                  <p:cNvSpPr txBox="1"/>
                  <p:nvPr/>
                </p:nvSpPr>
                <p:spPr>
                  <a:xfrm>
                    <a:off x="266366" y="4628435"/>
                    <a:ext cx="3066858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Полезные ссылки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58" name="TextBox 157">
                  <a:hlinkClick r:id="rId15" action="ppaction://hlinksldjump"/>
                </p:cNvPr>
                <p:cNvSpPr txBox="1"/>
                <p:nvPr/>
              </p:nvSpPr>
              <p:spPr>
                <a:xfrm>
                  <a:off x="267420" y="1639868"/>
                  <a:ext cx="30629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1500"/>
                    </a:spcAft>
                  </a:pPr>
                  <a:r>
                    <a:rPr lang="ru-RU" sz="1000" dirty="0" smtClean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Заявление (форма 4013)</a:t>
                  </a:r>
                  <a:endParaRPr lang="ru-RU" sz="1000" dirty="0">
                    <a:solidFill>
                      <a:srgbClr val="B7B8B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Овал 158"/>
                <p:cNvSpPr/>
                <p:nvPr/>
              </p:nvSpPr>
              <p:spPr>
                <a:xfrm>
                  <a:off x="83589" y="4404570"/>
                  <a:ext cx="79376" cy="79374"/>
                </a:xfrm>
                <a:prstGeom prst="ellipse">
                  <a:avLst/>
                </a:prstGeom>
                <a:solidFill>
                  <a:srgbClr val="B7B8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6" name="TextBox 155">
                <a:hlinkClick r:id="rId16" action="ppaction://hlinksldjump"/>
              </p:cNvPr>
              <p:cNvSpPr txBox="1"/>
              <p:nvPr/>
            </p:nvSpPr>
            <p:spPr>
              <a:xfrm>
                <a:off x="267420" y="1938227"/>
                <a:ext cx="30629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000" dirty="0" smtClean="0">
                    <a:solidFill>
                      <a:srgbClr val="B7B8B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Комплект документов</a:t>
                </a:r>
                <a:endParaRPr lang="ru-RU" sz="1000" dirty="0">
                  <a:solidFill>
                    <a:srgbClr val="B7B8B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4" name="Овал 153"/>
            <p:cNvSpPr/>
            <p:nvPr/>
          </p:nvSpPr>
          <p:spPr>
            <a:xfrm>
              <a:off x="83589" y="471185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3354520" y="3863130"/>
            <a:ext cx="8658005" cy="10310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lvl="1" indent="-285750" algn="just">
              <a:spcAft>
                <a:spcPts val="1200"/>
              </a:spcAft>
              <a:buBlip>
                <a:blip r:embed="rId4"/>
              </a:buBlip>
            </a:pPr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электронного файла соответствующей </a:t>
            </a: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анкеты в формате </a:t>
            </a:r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*.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pdf (</a:t>
            </a:r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сформированную анкету можно сохранить в формате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*.pdf)</a:t>
            </a: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подписанного </a:t>
            </a:r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УКЭП </a:t>
            </a: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лица, заполнившего анкету, с приложением файла отсоединенной электронной подписи. </a:t>
            </a:r>
            <a:r>
              <a:rPr lang="ru-RU" sz="1100" i="1" dirty="0">
                <a:solidFill>
                  <a:schemeClr val="bg1"/>
                </a:solidFill>
                <a:cs typeface="Arial" panose="020B0604020202020204" pitchFamily="34" charset="0"/>
              </a:rPr>
              <a:t>Файлы заполненной анкеты (*.</a:t>
            </a:r>
            <a:r>
              <a:rPr lang="en-US" sz="1100" i="1" dirty="0">
                <a:solidFill>
                  <a:schemeClr val="bg1"/>
                </a:solidFill>
                <a:cs typeface="Arial" panose="020B0604020202020204" pitchFamily="34" charset="0"/>
              </a:rPr>
              <a:t>pdf) </a:t>
            </a:r>
            <a:r>
              <a:rPr lang="ru-RU" sz="1100" i="1" dirty="0">
                <a:solidFill>
                  <a:schemeClr val="bg1"/>
                </a:solidFill>
                <a:cs typeface="Arial" panose="020B0604020202020204" pitchFamily="34" charset="0"/>
              </a:rPr>
              <a:t>и отсоединенной электронной подписи (например, с расширением *.</a:t>
            </a:r>
            <a:r>
              <a:rPr lang="en-US" sz="1100" i="1" dirty="0">
                <a:solidFill>
                  <a:schemeClr val="bg1"/>
                </a:solidFill>
                <a:cs typeface="Arial" panose="020B0604020202020204" pitchFamily="34" charset="0"/>
              </a:rPr>
              <a:t>sig)</a:t>
            </a:r>
            <a:r>
              <a:rPr lang="ru-RU" sz="1100" i="1" dirty="0">
                <a:solidFill>
                  <a:schemeClr val="bg1"/>
                </a:solidFill>
                <a:cs typeface="Arial" panose="020B0604020202020204" pitchFamily="34" charset="0"/>
              </a:rPr>
              <a:t> необходимо поместить в архив формата *.</a:t>
            </a:r>
            <a:r>
              <a:rPr lang="en-US" sz="1100" i="1" dirty="0">
                <a:solidFill>
                  <a:schemeClr val="bg1"/>
                </a:solidFill>
                <a:cs typeface="Arial" panose="020B0604020202020204" pitchFamily="34" charset="0"/>
              </a:rPr>
              <a:t>zip</a:t>
            </a:r>
            <a:r>
              <a:rPr lang="ru-RU" sz="1100" i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100" b="1" i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(приоритетный формат</a:t>
            </a:r>
            <a:r>
              <a:rPr lang="en-US" sz="1100" b="1" i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100" b="1" i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взаимодействия)</a:t>
            </a:r>
            <a:endParaRPr lang="ru-RU" sz="14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348973" y="4904343"/>
            <a:ext cx="8665012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lvl="1" indent="-285750" algn="just">
              <a:spcAft>
                <a:spcPts val="1200"/>
              </a:spcAft>
              <a:buBlip>
                <a:blip r:embed="rId4"/>
              </a:buBlip>
            </a:pPr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скан-копии </a:t>
            </a:r>
            <a:r>
              <a:rPr lang="ru-RU" alt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распечатанной </a:t>
            </a:r>
            <a:r>
              <a:rPr lang="ru-RU" alt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анкеты</a:t>
            </a:r>
            <a:endParaRPr lang="ru-RU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Объект 2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349917"/>
              </p:ext>
            </p:extLst>
          </p:nvPr>
        </p:nvGraphicFramePr>
        <p:xfrm>
          <a:off x="1000125" y="608534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" name="Acrobat Document" showAsIcon="1" r:id="rId17" imgW="914400" imgH="771480" progId="AcroExch.Document.DC">
                  <p:embed/>
                </p:oleObj>
              </mc:Choice>
              <mc:Fallback>
                <p:oleObj name="Acrobat Document" showAsIcon="1" r:id="rId17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00125" y="608534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3348973" y="1362414"/>
            <a:ext cx="8843028" cy="5495586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3351035" y="1357754"/>
            <a:ext cx="8802062" cy="3262701"/>
            <a:chOff x="3818307" y="1255191"/>
            <a:chExt cx="8373693" cy="328964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818307" y="1255191"/>
              <a:ext cx="8225089" cy="1587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</a:pPr>
              <a:r>
                <a:rPr lang="ru-RU" dirty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В отношении ЕИО заявителя </a:t>
              </a:r>
              <a:r>
                <a:rPr lang="ru-RU" dirty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и специального должностного лица, ответственного за реализацию правил внутреннего контроля в целях противодействия легализации (отмыванию) доходов, полученных преступным путем, финансированию терроризма и финансированию распространения оружия массового уничтожения (</a:t>
              </a:r>
              <a:r>
                <a:rPr lang="ru-RU" dirty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СДЛ) необходимо представить:</a:t>
              </a:r>
              <a:endParaRPr lang="ru-RU" dirty="0">
                <a:solidFill>
                  <a:prstClr val="black"/>
                </a:solidFill>
                <a:latin typeface="Arial"/>
                <a:cs typeface="Arial" panose="020B0604020202020204" pitchFamily="34" charset="0"/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4826839" y="3080664"/>
              <a:ext cx="7365161" cy="1464174"/>
              <a:chOff x="4851053" y="2784866"/>
              <a:chExt cx="7365161" cy="1464174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4884219" y="2784866"/>
                <a:ext cx="6902824" cy="3723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4851053" y="3938721"/>
                <a:ext cx="7365161" cy="310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3" name="Группа 52"/>
          <p:cNvGrpSpPr/>
          <p:nvPr/>
        </p:nvGrpSpPr>
        <p:grpSpPr>
          <a:xfrm>
            <a:off x="301625" y="6085344"/>
            <a:ext cx="552450" cy="552450"/>
            <a:chOff x="504825" y="6026150"/>
            <a:chExt cx="552450" cy="552450"/>
          </a:xfrm>
        </p:grpSpPr>
        <p:sp>
          <p:nvSpPr>
            <p:cNvPr id="54" name="Овал 53"/>
            <p:cNvSpPr/>
            <p:nvPr/>
          </p:nvSpPr>
          <p:spPr>
            <a:xfrm>
              <a:off x="504825" y="6026150"/>
              <a:ext cx="552450" cy="552450"/>
            </a:xfrm>
            <a:prstGeom prst="ellipse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Стрелка вниз 54"/>
            <p:cNvSpPr/>
            <p:nvPr/>
          </p:nvSpPr>
          <p:spPr>
            <a:xfrm>
              <a:off x="673100" y="6156324"/>
              <a:ext cx="215900" cy="250825"/>
            </a:xfrm>
            <a:prstGeom prst="downArrow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>
              <a:off x="650875" y="6467475"/>
              <a:ext cx="260350" cy="0"/>
            </a:xfrm>
            <a:prstGeom prst="line">
              <a:avLst/>
            </a:prstGeom>
            <a:ln w="25400">
              <a:solidFill>
                <a:srgbClr val="00BB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3355972" y="4074736"/>
            <a:ext cx="864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Заполненные анкеты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ЕИО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СДЛ могут быть представлены в виде: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3353668" y="2912029"/>
            <a:ext cx="8643223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lvl="1" indent="-285750" algn="just">
              <a:spcAft>
                <a:spcPts val="1200"/>
              </a:spcAft>
              <a:buBlip>
                <a:blip r:embed="rId4"/>
              </a:buBlip>
            </a:pPr>
            <a:r>
              <a:rPr lang="ru-RU" sz="15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Анкету ЕИО заявителя, сформированную </a:t>
            </a:r>
            <a:r>
              <a:rPr lang="ru-RU" sz="1500" dirty="0" smtClean="0">
                <a:solidFill>
                  <a:schemeClr val="bg1"/>
                </a:solidFill>
                <a:cs typeface="Arial" panose="020B0604020202020204" pitchFamily="34" charset="0"/>
              </a:rPr>
              <a:t>в </a:t>
            </a:r>
            <a:r>
              <a:rPr lang="ru-RU" sz="15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файле «</a:t>
            </a:r>
            <a:r>
              <a:rPr lang="ru-RU" sz="1500" b="1" dirty="0" smtClean="0">
                <a:solidFill>
                  <a:prstClr val="black"/>
                </a:solidFill>
                <a:latin typeface="Arial"/>
              </a:rPr>
              <a:t>Форма для заполнения.</a:t>
            </a:r>
            <a:r>
              <a:rPr lang="en-US" sz="1500" b="1" dirty="0" err="1" smtClean="0">
                <a:solidFill>
                  <a:prstClr val="black"/>
                </a:solidFill>
                <a:latin typeface="Arial"/>
              </a:rPr>
              <a:t>xlsm</a:t>
            </a:r>
            <a:r>
              <a:rPr lang="ru-RU" sz="15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» </a:t>
            </a:r>
            <a:br>
              <a:rPr lang="ru-RU" sz="15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</a:br>
            <a:r>
              <a:rPr lang="ru-RU" sz="15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(лист «</a:t>
            </a:r>
            <a:r>
              <a:rPr lang="ru-RU" sz="1500" b="1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Анкета ЕИО</a:t>
            </a:r>
            <a:r>
              <a:rPr lang="ru-RU" sz="15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»)</a:t>
            </a:r>
            <a:endParaRPr lang="ru-RU" sz="15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3363702" y="3563096"/>
            <a:ext cx="8633189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lvl="1" indent="-285750" algn="just">
              <a:spcAft>
                <a:spcPts val="1200"/>
              </a:spcAft>
              <a:buBlip>
                <a:blip r:embed="rId4"/>
              </a:buBlip>
            </a:pPr>
            <a:r>
              <a:rPr lang="ru-RU" sz="15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Анкету СДЛ заявителя, сформированную </a:t>
            </a:r>
            <a:r>
              <a:rPr lang="ru-RU" sz="1500" dirty="0" smtClean="0">
                <a:solidFill>
                  <a:schemeClr val="bg1"/>
                </a:solidFill>
                <a:cs typeface="Arial" panose="020B0604020202020204" pitchFamily="34" charset="0"/>
              </a:rPr>
              <a:t>в </a:t>
            </a:r>
            <a:r>
              <a:rPr lang="ru-RU" sz="15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файле «</a:t>
            </a:r>
            <a:r>
              <a:rPr lang="ru-RU" sz="1500" b="1" dirty="0" smtClean="0">
                <a:solidFill>
                  <a:prstClr val="black"/>
                </a:solidFill>
                <a:latin typeface="Arial"/>
              </a:rPr>
              <a:t>Форма для заполнения.</a:t>
            </a:r>
            <a:r>
              <a:rPr lang="en-US" sz="1500" b="1" dirty="0" err="1" smtClean="0">
                <a:solidFill>
                  <a:prstClr val="black"/>
                </a:solidFill>
                <a:latin typeface="Arial"/>
              </a:rPr>
              <a:t>xlsm</a:t>
            </a:r>
            <a:r>
              <a:rPr lang="ru-RU" sz="15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» </a:t>
            </a:r>
            <a:br>
              <a:rPr lang="ru-RU" sz="15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</a:br>
            <a:r>
              <a:rPr lang="ru-RU" sz="15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(лист «</a:t>
            </a:r>
            <a:r>
              <a:rPr lang="ru-RU" sz="1500" b="1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Анкета СДЛ</a:t>
            </a:r>
            <a:r>
              <a:rPr lang="ru-RU" sz="15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»)</a:t>
            </a:r>
            <a:endParaRPr lang="ru-RU" sz="15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9395" y="5781284"/>
            <a:ext cx="865749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Ознакомьтесь с перечнем документов («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.pdf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»), которые необходимо приложить к каждой анкете</a:t>
            </a:r>
          </a:p>
        </p:txBody>
      </p:sp>
      <p:sp>
        <p:nvSpPr>
          <p:cNvPr id="48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348973" y="350562"/>
            <a:ext cx="8265511" cy="412601"/>
          </a:xfrm>
        </p:spPr>
        <p:txBody>
          <a:bodyPr anchor="t">
            <a:noAutofit/>
          </a:bodyPr>
          <a:lstStyle/>
          <a:p>
            <a:r>
              <a:rPr lang="ru-RU" dirty="0" smtClean="0"/>
              <a:t>ПОДГОТОВКА КОМПЛЕКТА ДОКУМЕНТОВ</a:t>
            </a:r>
            <a:endParaRPr lang="ru-RU" dirty="0"/>
          </a:p>
        </p:txBody>
      </p:sp>
      <p:grpSp>
        <p:nvGrpSpPr>
          <p:cNvPr id="173" name="Группа 172"/>
          <p:cNvGrpSpPr/>
          <p:nvPr/>
        </p:nvGrpSpPr>
        <p:grpSpPr>
          <a:xfrm>
            <a:off x="75030" y="1362535"/>
            <a:ext cx="3273943" cy="3531646"/>
            <a:chOff x="83589" y="1343010"/>
            <a:chExt cx="3273943" cy="3531646"/>
          </a:xfrm>
        </p:grpSpPr>
        <p:grpSp>
          <p:nvGrpSpPr>
            <p:cNvPr id="174" name="Группа 173"/>
            <p:cNvGrpSpPr/>
            <p:nvPr/>
          </p:nvGrpSpPr>
          <p:grpSpPr>
            <a:xfrm>
              <a:off x="83589" y="1343010"/>
              <a:ext cx="3273943" cy="3531646"/>
              <a:chOff x="83589" y="1343010"/>
              <a:chExt cx="3273943" cy="3531646"/>
            </a:xfrm>
          </p:grpSpPr>
          <p:grpSp>
            <p:nvGrpSpPr>
              <p:cNvPr id="176" name="Группа 175"/>
              <p:cNvGrpSpPr/>
              <p:nvPr/>
            </p:nvGrpSpPr>
            <p:grpSpPr>
              <a:xfrm>
                <a:off x="83589" y="1343010"/>
                <a:ext cx="3273943" cy="3531646"/>
                <a:chOff x="83589" y="1343010"/>
                <a:chExt cx="3273943" cy="3531646"/>
              </a:xfrm>
            </p:grpSpPr>
            <p:grpSp>
              <p:nvGrpSpPr>
                <p:cNvPr id="178" name="Группа 177"/>
                <p:cNvGrpSpPr/>
                <p:nvPr/>
              </p:nvGrpSpPr>
              <p:grpSpPr>
                <a:xfrm>
                  <a:off x="83589" y="1343010"/>
                  <a:ext cx="3273943" cy="3531646"/>
                  <a:chOff x="83589" y="1343010"/>
                  <a:chExt cx="3273943" cy="3531646"/>
                </a:xfrm>
              </p:grpSpPr>
              <p:grpSp>
                <p:nvGrpSpPr>
                  <p:cNvPr id="181" name="Группа 180"/>
                  <p:cNvGrpSpPr/>
                  <p:nvPr/>
                </p:nvGrpSpPr>
                <p:grpSpPr>
                  <a:xfrm>
                    <a:off x="83589" y="1426433"/>
                    <a:ext cx="83410" cy="2775279"/>
                    <a:chOff x="139928" y="1455870"/>
                    <a:chExt cx="83410" cy="2775279"/>
                  </a:xfrm>
                </p:grpSpPr>
                <p:grpSp>
                  <p:nvGrpSpPr>
                    <p:cNvPr id="192" name="Группа 191"/>
                    <p:cNvGrpSpPr/>
                    <p:nvPr/>
                  </p:nvGrpSpPr>
                  <p:grpSpPr>
                    <a:xfrm>
                      <a:off x="139928" y="1455870"/>
                      <a:ext cx="83410" cy="2169163"/>
                      <a:chOff x="292717" y="1455870"/>
                      <a:chExt cx="83410" cy="2169163"/>
                    </a:xfrm>
                  </p:grpSpPr>
                  <p:grpSp>
                    <p:nvGrpSpPr>
                      <p:cNvPr id="195" name="Группа 194"/>
                      <p:cNvGrpSpPr/>
                      <p:nvPr/>
                    </p:nvGrpSpPr>
                    <p:grpSpPr>
                      <a:xfrm>
                        <a:off x="292717" y="1455870"/>
                        <a:ext cx="83410" cy="1591181"/>
                        <a:chOff x="292717" y="1455870"/>
                        <a:chExt cx="83410" cy="1591181"/>
                      </a:xfrm>
                    </p:grpSpPr>
                    <p:sp>
                      <p:nvSpPr>
                        <p:cNvPr id="198" name="Овал 197"/>
                        <p:cNvSpPr/>
                        <p:nvPr/>
                      </p:nvSpPr>
                      <p:spPr>
                        <a:xfrm>
                          <a:off x="293771" y="2349446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99" name="Овал 198"/>
                        <p:cNvSpPr/>
                        <p:nvPr/>
                      </p:nvSpPr>
                      <p:spPr>
                        <a:xfrm>
                          <a:off x="296751" y="2039764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00" name="Овал 199"/>
                        <p:cNvSpPr/>
                        <p:nvPr/>
                      </p:nvSpPr>
                      <p:spPr>
                        <a:xfrm>
                          <a:off x="294106" y="1756565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01" name="Овал 200"/>
                        <p:cNvSpPr/>
                        <p:nvPr/>
                      </p:nvSpPr>
                      <p:spPr>
                        <a:xfrm>
                          <a:off x="292717" y="1455870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rgbClr val="B7B8B9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2" name="Овал 201"/>
                        <p:cNvSpPr/>
                        <p:nvPr/>
                      </p:nvSpPr>
                      <p:spPr>
                        <a:xfrm>
                          <a:off x="292717" y="2652083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03" name="Овал 202"/>
                        <p:cNvSpPr/>
                        <p:nvPr/>
                      </p:nvSpPr>
                      <p:spPr>
                        <a:xfrm>
                          <a:off x="292717" y="2967677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sp>
                    <p:nvSpPr>
                      <p:cNvPr id="196" name="Овал 195"/>
                      <p:cNvSpPr/>
                      <p:nvPr/>
                    </p:nvSpPr>
                    <p:spPr>
                      <a:xfrm>
                        <a:off x="292717" y="3264852"/>
                        <a:ext cx="79376" cy="79374"/>
                      </a:xfrm>
                      <a:prstGeom prst="ellipse">
                        <a:avLst/>
                      </a:prstGeom>
                      <a:solidFill>
                        <a:srgbClr val="B7B8B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97" name="Овал 196"/>
                      <p:cNvSpPr/>
                      <p:nvPr/>
                    </p:nvSpPr>
                    <p:spPr>
                      <a:xfrm>
                        <a:off x="292717" y="3545659"/>
                        <a:ext cx="79376" cy="79374"/>
                      </a:xfrm>
                      <a:prstGeom prst="ellipse">
                        <a:avLst/>
                      </a:prstGeom>
                      <a:solidFill>
                        <a:srgbClr val="B7B8B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sp>
                  <p:nvSpPr>
                    <p:cNvPr id="193" name="Овал 192"/>
                    <p:cNvSpPr/>
                    <p:nvPr/>
                  </p:nvSpPr>
                  <p:spPr>
                    <a:xfrm>
                      <a:off x="139928" y="3846947"/>
                      <a:ext cx="79376" cy="79374"/>
                    </a:xfrm>
                    <a:prstGeom prst="ellipse">
                      <a:avLst/>
                    </a:prstGeom>
                    <a:solidFill>
                      <a:srgbClr val="00BBE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94" name="Овал 193"/>
                    <p:cNvSpPr/>
                    <p:nvPr/>
                  </p:nvSpPr>
                  <p:spPr>
                    <a:xfrm>
                      <a:off x="139928" y="4151775"/>
                      <a:ext cx="79376" cy="79374"/>
                    </a:xfrm>
                    <a:prstGeom prst="ellipse">
                      <a:avLst/>
                    </a:prstGeom>
                    <a:solidFill>
                      <a:srgbClr val="B7B8B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182" name="TextBox 181">
                    <a:hlinkClick r:id="rId5" action="ppaction://hlinksldjump"/>
                  </p:cNvPr>
                  <p:cNvSpPr txBox="1"/>
                  <p:nvPr/>
                </p:nvSpPr>
                <p:spPr>
                  <a:xfrm>
                    <a:off x="270178" y="1343010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Подготовительный этап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3" name="TextBox 182">
                    <a:hlinkClick r:id="rId6" action="ppaction://hlinksldjump"/>
                  </p:cNvPr>
                  <p:cNvSpPr txBox="1"/>
                  <p:nvPr/>
                </p:nvSpPr>
                <p:spPr>
                  <a:xfrm>
                    <a:off x="267420" y="2236586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Учредительный документ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4" name="TextBox 183">
                    <a:hlinkClick r:id="rId7" action="ppaction://hlinksldjump"/>
                  </p:cNvPr>
                  <p:cNvSpPr txBox="1"/>
                  <p:nvPr/>
                </p:nvSpPr>
                <p:spPr>
                  <a:xfrm>
                    <a:off x="266366" y="2534153"/>
                    <a:ext cx="307547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(РСС)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" name="TextBox 184">
                    <a:hlinkClick r:id="rId8" action="ppaction://hlinksldjump"/>
                  </p:cNvPr>
                  <p:cNvSpPr txBox="1"/>
                  <p:nvPr/>
                </p:nvSpPr>
                <p:spPr>
                  <a:xfrm>
                    <a:off x="274969" y="2832599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(ББ, ОФР, ОСВ)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6" name="TextBox 185">
                    <a:hlinkClick r:id="rId9" action="ppaction://hlinksldjump"/>
                  </p:cNvPr>
                  <p:cNvSpPr txBox="1"/>
                  <p:nvPr/>
                </p:nvSpPr>
                <p:spPr>
                  <a:xfrm>
                    <a:off x="267420" y="3135331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(справки)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7" name="TextBox 186">
                    <a:hlinkClick r:id="rId10" action="ppaction://hlinksldjump"/>
                  </p:cNvPr>
                  <p:cNvSpPr txBox="1"/>
                  <p:nvPr/>
                </p:nvSpPr>
                <p:spPr>
                  <a:xfrm>
                    <a:off x="267420" y="3438063"/>
                    <a:ext cx="3062949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Сведения об акционерах (участниках)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8" name="TextBox 187">
                    <a:hlinkClick r:id="rId11" action="ppaction://hlinksldjump"/>
                  </p:cNvPr>
                  <p:cNvSpPr txBox="1"/>
                  <p:nvPr/>
                </p:nvSpPr>
                <p:spPr>
                  <a:xfrm>
                    <a:off x="274969" y="3736509"/>
                    <a:ext cx="306525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b="1" dirty="0" smtClean="0">
                        <a:solidFill>
                          <a:srgbClr val="00BBE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Документы в отношении ЕИО и СДЛ</a:t>
                    </a:r>
                    <a:endParaRPr lang="ru-RU" sz="1000" b="1" dirty="0">
                      <a:solidFill>
                        <a:srgbClr val="00BBE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9" name="TextBox 188">
                    <a:hlinkClick r:id="rId12" action="ppaction://hlinksldjump"/>
                  </p:cNvPr>
                  <p:cNvSpPr txBox="1"/>
                  <p:nvPr/>
                </p:nvSpPr>
                <p:spPr>
                  <a:xfrm>
                    <a:off x="268573" y="4042639"/>
                    <a:ext cx="307938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Иные документы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0" name="TextBox 189">
                    <a:hlinkClick r:id="rId13" action="ppaction://hlinksldjump"/>
                  </p:cNvPr>
                  <p:cNvSpPr txBox="1"/>
                  <p:nvPr/>
                </p:nvSpPr>
                <p:spPr>
                  <a:xfrm>
                    <a:off x="267082" y="4335537"/>
                    <a:ext cx="30904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Направление документов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1" name="TextBox 190">
                    <a:hlinkClick r:id="rId14" action="ppaction://hlinksldjump"/>
                  </p:cNvPr>
                  <p:cNvSpPr txBox="1"/>
                  <p:nvPr/>
                </p:nvSpPr>
                <p:spPr>
                  <a:xfrm>
                    <a:off x="266366" y="4628435"/>
                    <a:ext cx="3066858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Полезные ссылки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79" name="TextBox 178">
                  <a:hlinkClick r:id="rId15" action="ppaction://hlinksldjump"/>
                </p:cNvPr>
                <p:cNvSpPr txBox="1"/>
                <p:nvPr/>
              </p:nvSpPr>
              <p:spPr>
                <a:xfrm>
                  <a:off x="267420" y="1639868"/>
                  <a:ext cx="30629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1500"/>
                    </a:spcAft>
                  </a:pPr>
                  <a:r>
                    <a:rPr lang="ru-RU" sz="1000" dirty="0" smtClean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Заявление (форма 4013)</a:t>
                  </a:r>
                  <a:endParaRPr lang="ru-RU" sz="1000" dirty="0">
                    <a:solidFill>
                      <a:srgbClr val="B7B8B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" name="Овал 179"/>
                <p:cNvSpPr/>
                <p:nvPr/>
              </p:nvSpPr>
              <p:spPr>
                <a:xfrm>
                  <a:off x="83589" y="4404570"/>
                  <a:ext cx="79376" cy="79374"/>
                </a:xfrm>
                <a:prstGeom prst="ellipse">
                  <a:avLst/>
                </a:prstGeom>
                <a:solidFill>
                  <a:srgbClr val="B7B8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7" name="TextBox 176">
                <a:hlinkClick r:id="rId16" action="ppaction://hlinksldjump"/>
              </p:cNvPr>
              <p:cNvSpPr txBox="1"/>
              <p:nvPr/>
            </p:nvSpPr>
            <p:spPr>
              <a:xfrm>
                <a:off x="267420" y="1938227"/>
                <a:ext cx="30629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000" dirty="0" smtClean="0">
                    <a:solidFill>
                      <a:srgbClr val="B7B8B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Комплект документов</a:t>
                </a:r>
                <a:endParaRPr lang="ru-RU" sz="1000" dirty="0">
                  <a:solidFill>
                    <a:srgbClr val="B7B8B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5" name="Овал 174"/>
            <p:cNvSpPr/>
            <p:nvPr/>
          </p:nvSpPr>
          <p:spPr>
            <a:xfrm>
              <a:off x="83589" y="471185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3355971" y="4342871"/>
            <a:ext cx="8640920" cy="10310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lvl="1" indent="-285750" algn="just">
              <a:spcAft>
                <a:spcPts val="1200"/>
              </a:spcAft>
              <a:buBlip>
                <a:blip r:embed="rId4"/>
              </a:buBlip>
            </a:pP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электронных файлов соответствующей анкеты в формате </a:t>
            </a:r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*.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pdf (</a:t>
            </a:r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сформированную анкету можно сохранить в формате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*.pdf)</a:t>
            </a: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, подписанных </a:t>
            </a:r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УКЭП </a:t>
            </a: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лица, заполнившего анкету, с приложением файла отсоединенной электронной подписи. </a:t>
            </a:r>
            <a:r>
              <a:rPr lang="ru-RU" sz="1100" i="1" dirty="0">
                <a:solidFill>
                  <a:schemeClr val="bg1"/>
                </a:solidFill>
                <a:cs typeface="Arial" panose="020B0604020202020204" pitchFamily="34" charset="0"/>
              </a:rPr>
              <a:t>Файлы заполненной анкеты (*.</a:t>
            </a:r>
            <a:r>
              <a:rPr lang="en-US" sz="1100" i="1" dirty="0">
                <a:solidFill>
                  <a:schemeClr val="bg1"/>
                </a:solidFill>
                <a:cs typeface="Arial" panose="020B0604020202020204" pitchFamily="34" charset="0"/>
              </a:rPr>
              <a:t>pdf) </a:t>
            </a:r>
            <a:r>
              <a:rPr lang="ru-RU" sz="1100" i="1" dirty="0">
                <a:solidFill>
                  <a:schemeClr val="bg1"/>
                </a:solidFill>
                <a:cs typeface="Arial" panose="020B0604020202020204" pitchFamily="34" charset="0"/>
              </a:rPr>
              <a:t>и отсоединенной электронной подписи (например, с расширением *.</a:t>
            </a:r>
            <a:r>
              <a:rPr lang="en-US" sz="1100" i="1" dirty="0">
                <a:solidFill>
                  <a:schemeClr val="bg1"/>
                </a:solidFill>
                <a:cs typeface="Arial" panose="020B0604020202020204" pitchFamily="34" charset="0"/>
              </a:rPr>
              <a:t>sig)</a:t>
            </a:r>
            <a:r>
              <a:rPr lang="ru-RU" sz="1100" i="1" dirty="0">
                <a:solidFill>
                  <a:schemeClr val="bg1"/>
                </a:solidFill>
                <a:cs typeface="Arial" panose="020B0604020202020204" pitchFamily="34" charset="0"/>
              </a:rPr>
              <a:t> необходимо поместить в архив формата *.</a:t>
            </a:r>
            <a:r>
              <a:rPr lang="en-US" sz="1100" i="1" dirty="0">
                <a:solidFill>
                  <a:schemeClr val="bg1"/>
                </a:solidFill>
                <a:cs typeface="Arial" panose="020B0604020202020204" pitchFamily="34" charset="0"/>
              </a:rPr>
              <a:t>zip</a:t>
            </a:r>
            <a:r>
              <a:rPr lang="ru-RU" sz="1100" i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100" b="1" i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(приоритетный формат</a:t>
            </a:r>
            <a:r>
              <a:rPr lang="en-US" sz="1100" b="1" i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100" b="1" i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взаимодействия)</a:t>
            </a:r>
            <a:endParaRPr lang="ru-RU" sz="14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3348973" y="5350854"/>
            <a:ext cx="8647918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lvl="1" indent="-285750" algn="just">
              <a:spcAft>
                <a:spcPts val="1200"/>
              </a:spcAft>
              <a:buBlip>
                <a:blip r:embed="rId4"/>
              </a:buBlip>
            </a:pPr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скан-копии </a:t>
            </a:r>
            <a:r>
              <a:rPr lang="ru-RU" alt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распечатанной </a:t>
            </a:r>
            <a:r>
              <a:rPr lang="ru-RU" alt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анкеты</a:t>
            </a:r>
            <a:endParaRPr lang="ru-RU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Объект 1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038693"/>
              </p:ext>
            </p:extLst>
          </p:nvPr>
        </p:nvGraphicFramePr>
        <p:xfrm>
          <a:off x="1000125" y="608058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7" name="Acrobat Document" showAsIcon="1" r:id="rId17" imgW="914400" imgH="771480" progId="AcroExch.Document.DC">
                  <p:embed/>
                </p:oleObj>
              </mc:Choice>
              <mc:Fallback>
                <p:oleObj name="Acrobat Document" showAsIcon="1" r:id="rId17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00125" y="608058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3348973" y="1362414"/>
            <a:ext cx="8843028" cy="5495586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344182" y="1362414"/>
            <a:ext cx="8847818" cy="5495586"/>
            <a:chOff x="3951213" y="1317027"/>
            <a:chExt cx="8240787" cy="5540973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956050" y="1317027"/>
              <a:ext cx="8235950" cy="5540973"/>
            </a:xfrm>
            <a:prstGeom prst="rect">
              <a:avLst/>
            </a:prstGeom>
            <a:solidFill>
              <a:srgbClr val="DBD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</a:p>
            <a:p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3951213" y="1317027"/>
              <a:ext cx="8090868" cy="5299810"/>
              <a:chOff x="3951213" y="1317027"/>
              <a:chExt cx="8090868" cy="5299810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3951213" y="1317027"/>
                <a:ext cx="8090868" cy="3515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algn="just">
                  <a:lnSpc>
                    <a:spcPct val="107000"/>
                  </a:lnSpc>
                </a:pPr>
                <a:r>
                  <a:rPr lang="ru-RU" dirty="0" smtClean="0">
                    <a:solidFill>
                      <a:prstClr val="black"/>
                    </a:solidFill>
                    <a:latin typeface="Arial"/>
                  </a:rPr>
                  <a:t>В случае если заявитель соответствует условиям* </a:t>
                </a:r>
                <a:r>
                  <a:rPr lang="ru-RU" dirty="0">
                    <a:solidFill>
                      <a:prstClr val="black"/>
                    </a:solidFill>
                    <a:latin typeface="Arial"/>
                  </a:rPr>
                  <a:t>отнесения к малым предприятиям </a:t>
                </a:r>
                <a:r>
                  <a:rPr lang="ru-RU" dirty="0" smtClean="0">
                    <a:solidFill>
                      <a:prstClr val="black"/>
                    </a:solidFill>
                    <a:latin typeface="Arial"/>
                  </a:rPr>
                  <a:t>или </a:t>
                </a:r>
                <a:r>
                  <a:rPr lang="ru-RU" dirty="0">
                    <a:solidFill>
                      <a:prstClr val="black"/>
                    </a:solidFill>
                    <a:latin typeface="Arial"/>
                  </a:rPr>
                  <a:t>микропредприятиям исходя из среднесписочной численности работников и </a:t>
                </a:r>
                <a:r>
                  <a:rPr lang="ru-RU" dirty="0" smtClean="0">
                    <a:solidFill>
                      <a:prstClr val="black"/>
                    </a:solidFill>
                    <a:latin typeface="Arial"/>
                  </a:rPr>
                  <a:t>полученного от </a:t>
                </a:r>
                <a:r>
                  <a:rPr lang="ru-RU" dirty="0">
                    <a:solidFill>
                      <a:prstClr val="black"/>
                    </a:solidFill>
                    <a:latin typeface="Arial"/>
                  </a:rPr>
                  <a:t>осуществления предпринимательской деятельности </a:t>
                </a:r>
                <a:r>
                  <a:rPr lang="ru-RU" dirty="0" smtClean="0">
                    <a:solidFill>
                      <a:prstClr val="black"/>
                    </a:solidFill>
                    <a:latin typeface="Arial"/>
                  </a:rPr>
                  <a:t>дохода, и сведения о </a:t>
                </a:r>
                <a:r>
                  <a:rPr lang="ru-RU" dirty="0">
                    <a:solidFill>
                      <a:prstClr val="black"/>
                    </a:solidFill>
                    <a:latin typeface="Arial"/>
                  </a:rPr>
                  <a:t>нем </a:t>
                </a:r>
                <a:r>
                  <a:rPr lang="ru-RU" dirty="0" smtClean="0">
                    <a:solidFill>
                      <a:prstClr val="black"/>
                    </a:solidFill>
                    <a:latin typeface="Arial"/>
                  </a:rPr>
                  <a:t>не </a:t>
                </a:r>
                <a:r>
                  <a:rPr lang="ru-RU" dirty="0">
                    <a:solidFill>
                      <a:prstClr val="black"/>
                    </a:solidFill>
                    <a:latin typeface="Arial"/>
                  </a:rPr>
                  <a:t>внесены в </a:t>
                </a:r>
                <a:r>
                  <a:rPr lang="ru-RU" dirty="0" smtClean="0">
                    <a:solidFill>
                      <a:prstClr val="black"/>
                    </a:solidFill>
                    <a:latin typeface="Arial"/>
                  </a:rPr>
                  <a:t>единый </a:t>
                </a:r>
                <a:r>
                  <a:rPr lang="ru-RU" dirty="0">
                    <a:solidFill>
                      <a:prstClr val="black"/>
                    </a:solidFill>
                    <a:latin typeface="Arial"/>
                  </a:rPr>
                  <a:t>реестр субъектов малого и среднего </a:t>
                </a:r>
                <a:r>
                  <a:rPr lang="ru-RU" dirty="0" smtClean="0">
                    <a:solidFill>
                      <a:prstClr val="black"/>
                    </a:solidFill>
                    <a:latin typeface="Arial"/>
                  </a:rPr>
                  <a:t>предпринимательства, заявителю необходимо представить:</a:t>
                </a:r>
              </a:p>
              <a:p>
                <a:pPr marL="358775" indent="-1778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solidFill>
                      <a:prstClr val="black"/>
                    </a:solidFill>
                    <a:latin typeface="Arial"/>
                  </a:rPr>
                  <a:t>документы, подтверждающие среднесписочную численность </a:t>
                </a:r>
                <a:r>
                  <a:rPr lang="ru-RU" sz="1400" dirty="0">
                    <a:solidFill>
                      <a:prstClr val="black"/>
                    </a:solidFill>
                    <a:latin typeface="Arial"/>
                  </a:rPr>
                  <a:t>работников </a:t>
                </a:r>
                <a:r>
                  <a:rPr lang="ru-RU" sz="1400" i="1" dirty="0">
                    <a:solidFill>
                      <a:prstClr val="black"/>
                    </a:solidFill>
                    <a:latin typeface="Arial"/>
                  </a:rPr>
                  <a:t>(например: </a:t>
                </a:r>
                <a:r>
                  <a:rPr lang="ru-RU" sz="1400" i="1" dirty="0" smtClean="0">
                    <a:solidFill>
                      <a:prstClr val="black"/>
                    </a:solidFill>
                    <a:latin typeface="Arial"/>
                  </a:rPr>
                  <a:t>расчет </a:t>
                </a:r>
                <a:r>
                  <a:rPr lang="ru-RU" sz="1400" i="1" dirty="0">
                    <a:solidFill>
                      <a:prstClr val="black"/>
                    </a:solidFill>
                    <a:latin typeface="Arial"/>
                  </a:rPr>
                  <a:t>по страховым </a:t>
                </a:r>
                <a:r>
                  <a:rPr lang="ru-RU" sz="1400" i="1" dirty="0" smtClean="0">
                    <a:solidFill>
                      <a:prstClr val="black"/>
                    </a:solidFill>
                    <a:latin typeface="Arial"/>
                  </a:rPr>
                  <a:t>взносам </a:t>
                </a:r>
                <a:r>
                  <a:rPr lang="ru-RU" sz="1400" i="1" dirty="0">
                    <a:solidFill>
                      <a:prstClr val="black"/>
                    </a:solidFill>
                    <a:latin typeface="Arial"/>
                  </a:rPr>
                  <a:t>по форме </a:t>
                </a:r>
                <a:r>
                  <a:rPr lang="ru-RU" sz="1400" i="1" dirty="0" smtClean="0">
                    <a:solidFill>
                      <a:prstClr val="black"/>
                    </a:solidFill>
                    <a:latin typeface="Arial"/>
                  </a:rPr>
                  <a:t>КНД 1151111**),</a:t>
                </a:r>
              </a:p>
              <a:p>
                <a:pPr marL="358775" indent="-1778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ru-RU" sz="1400" dirty="0" smtClean="0">
                  <a:solidFill>
                    <a:prstClr val="black"/>
                  </a:solidFill>
                  <a:latin typeface="Arial"/>
                </a:endParaRPr>
              </a:p>
              <a:p>
                <a:pPr marL="358775" indent="-1778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solidFill>
                      <a:prstClr val="black"/>
                    </a:solidFill>
                    <a:latin typeface="Arial"/>
                  </a:rPr>
                  <a:t>документы, подтверждающие полученный от </a:t>
                </a:r>
                <a:r>
                  <a:rPr lang="ru-RU" sz="1400" dirty="0">
                    <a:solidFill>
                      <a:prstClr val="black"/>
                    </a:solidFill>
                    <a:latin typeface="Arial"/>
                  </a:rPr>
                  <a:t>осуществления предпринимательской деятельности </a:t>
                </a:r>
                <a:r>
                  <a:rPr lang="ru-RU" sz="1400" dirty="0" smtClean="0">
                    <a:solidFill>
                      <a:prstClr val="black"/>
                    </a:solidFill>
                    <a:latin typeface="Arial"/>
                  </a:rPr>
                  <a:t>доход, определяемые в </a:t>
                </a:r>
                <a:r>
                  <a:rPr lang="ru-RU" sz="1400" dirty="0">
                    <a:solidFill>
                      <a:prstClr val="black"/>
                    </a:solidFill>
                    <a:latin typeface="Arial"/>
                  </a:rPr>
                  <a:t>соответствии с законодательством Российской </a:t>
                </a:r>
                <a:r>
                  <a:rPr lang="ru-RU" sz="1400" dirty="0" smtClean="0">
                    <a:solidFill>
                      <a:prstClr val="black"/>
                    </a:solidFill>
                    <a:latin typeface="Arial"/>
                  </a:rPr>
                  <a:t>Федерации.</a:t>
                </a:r>
                <a:endParaRPr lang="ru-RU" sz="14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3971185" y="6058264"/>
                <a:ext cx="8070896" cy="558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000" dirty="0" smtClean="0">
                    <a:solidFill>
                      <a:schemeClr val="tx1">
                        <a:lumMod val="50000"/>
                      </a:schemeClr>
                    </a:solidFill>
                    <a:latin typeface="Arial"/>
                    <a:cs typeface="Arial" panose="020B0604020202020204" pitchFamily="34" charset="0"/>
                  </a:rPr>
                  <a:t>*</a:t>
                </a:r>
                <a:r>
                  <a:rPr lang="ru-RU" sz="1000" dirty="0" smtClean="0">
                    <a:solidFill>
                      <a:schemeClr val="tx1">
                        <a:lumMod val="50000"/>
                      </a:schemeClr>
                    </a:solidFill>
                    <a:latin typeface="Arial"/>
                    <a:cs typeface="Arial" panose="020B0604020202020204" pitchFamily="34" charset="0"/>
                  </a:rPr>
                  <a:t>Федеральный </a:t>
                </a:r>
                <a:r>
                  <a:rPr lang="ru-RU" sz="1000" dirty="0">
                    <a:solidFill>
                      <a:schemeClr val="tx1">
                        <a:lumMod val="50000"/>
                      </a:schemeClr>
                    </a:solidFill>
                    <a:latin typeface="Arial"/>
                    <a:cs typeface="Arial" panose="020B0604020202020204" pitchFamily="34" charset="0"/>
                  </a:rPr>
                  <a:t>закон от 24.07.2007 </a:t>
                </a:r>
                <a:r>
                  <a:rPr lang="ru-RU" sz="1000" dirty="0" smtClean="0">
                    <a:solidFill>
                      <a:schemeClr val="tx1">
                        <a:lumMod val="50000"/>
                      </a:schemeClr>
                    </a:solidFill>
                    <a:latin typeface="Arial"/>
                    <a:cs typeface="Arial" panose="020B0604020202020204" pitchFamily="34" charset="0"/>
                  </a:rPr>
                  <a:t>№ 209-ФЗ «О </a:t>
                </a:r>
                <a:r>
                  <a:rPr lang="ru-RU" sz="1000" dirty="0">
                    <a:solidFill>
                      <a:schemeClr val="tx1">
                        <a:lumMod val="50000"/>
                      </a:schemeClr>
                    </a:solidFill>
                    <a:latin typeface="Arial"/>
                    <a:cs typeface="Arial" panose="020B0604020202020204" pitchFamily="34" charset="0"/>
                  </a:rPr>
                  <a:t>развитии малого и среднего предпринимательства в Российской </a:t>
                </a:r>
                <a:r>
                  <a:rPr lang="ru-RU" sz="1000" dirty="0" smtClean="0">
                    <a:solidFill>
                      <a:schemeClr val="tx1">
                        <a:lumMod val="50000"/>
                      </a:schemeClr>
                    </a:solidFill>
                    <a:latin typeface="Arial"/>
                    <a:cs typeface="Arial" panose="020B0604020202020204" pitchFamily="34" charset="0"/>
                  </a:rPr>
                  <a:t>Федерации»</a:t>
                </a:r>
                <a:endParaRPr lang="en-US" sz="1000" dirty="0" smtClean="0">
                  <a:solidFill>
                    <a:schemeClr val="tx1">
                      <a:lumMod val="50000"/>
                    </a:schemeClr>
                  </a:solidFill>
                  <a:latin typeface="Arial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1000" dirty="0" smtClean="0">
                    <a:solidFill>
                      <a:schemeClr val="tx1">
                        <a:lumMod val="50000"/>
                      </a:schemeClr>
                    </a:solidFill>
                    <a:latin typeface="Arial"/>
                    <a:cs typeface="Arial" panose="020B0604020202020204" pitchFamily="34" charset="0"/>
                  </a:rPr>
                  <a:t>**Приказ </a:t>
                </a:r>
                <a:r>
                  <a:rPr lang="ru-RU" sz="1000" dirty="0">
                    <a:solidFill>
                      <a:schemeClr val="tx1">
                        <a:lumMod val="50000"/>
                      </a:schemeClr>
                    </a:solidFill>
                    <a:latin typeface="Arial"/>
                    <a:cs typeface="Arial" panose="020B0604020202020204" pitchFamily="34" charset="0"/>
                  </a:rPr>
                  <a:t>ФНС России от 29.09.2022 </a:t>
                </a:r>
                <a:r>
                  <a:rPr lang="ru-RU" sz="1000" dirty="0" smtClean="0">
                    <a:solidFill>
                      <a:schemeClr val="tx1">
                        <a:lumMod val="50000"/>
                      </a:schemeClr>
                    </a:solidFill>
                    <a:latin typeface="Arial"/>
                    <a:cs typeface="Arial" panose="020B0604020202020204" pitchFamily="34" charset="0"/>
                  </a:rPr>
                  <a:t>№ ЕД-7-11/878@ «Об </a:t>
                </a:r>
                <a:r>
                  <a:rPr lang="ru-RU" sz="1000" dirty="0">
                    <a:solidFill>
                      <a:schemeClr val="tx1">
                        <a:lumMod val="50000"/>
                      </a:schemeClr>
                    </a:solidFill>
                    <a:latin typeface="Arial"/>
                    <a:cs typeface="Arial" panose="020B0604020202020204" pitchFamily="34" charset="0"/>
                  </a:rPr>
                  <a:t>утверждении форм расчета по страховым взносам и персонифицированных сведений о физических лицах, порядков их заполнения, а также форматов их представления в электронной </a:t>
                </a:r>
                <a:r>
                  <a:rPr lang="ru-RU" sz="1000" dirty="0" smtClean="0">
                    <a:solidFill>
                      <a:schemeClr val="tx1">
                        <a:lumMod val="50000"/>
                      </a:schemeClr>
                    </a:solidFill>
                    <a:latin typeface="Arial"/>
                    <a:cs typeface="Arial" panose="020B0604020202020204" pitchFamily="34" charset="0"/>
                  </a:rPr>
                  <a:t>форме» </a:t>
                </a:r>
                <a:endParaRPr lang="ru-RU" sz="1000" dirty="0">
                  <a:solidFill>
                    <a:schemeClr val="tx1">
                      <a:lumMod val="50000"/>
                    </a:schemeClr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348973" y="350562"/>
            <a:ext cx="8265511" cy="412601"/>
          </a:xfrm>
        </p:spPr>
        <p:txBody>
          <a:bodyPr anchor="t">
            <a:noAutofit/>
          </a:bodyPr>
          <a:lstStyle/>
          <a:p>
            <a:r>
              <a:rPr lang="ru-RU" dirty="0" smtClean="0"/>
              <a:t>ПОДГОТОВКА КОМПЛЕКТА ДОКУМЕНТОВ</a:t>
            </a:r>
            <a:endParaRPr lang="ru-RU" dirty="0"/>
          </a:p>
        </p:txBody>
      </p:sp>
      <p:grpSp>
        <p:nvGrpSpPr>
          <p:cNvPr id="149" name="Группа 148"/>
          <p:cNvGrpSpPr/>
          <p:nvPr/>
        </p:nvGrpSpPr>
        <p:grpSpPr>
          <a:xfrm>
            <a:off x="75030" y="1362535"/>
            <a:ext cx="3273943" cy="3531646"/>
            <a:chOff x="83589" y="1343010"/>
            <a:chExt cx="3273943" cy="3531646"/>
          </a:xfrm>
        </p:grpSpPr>
        <p:grpSp>
          <p:nvGrpSpPr>
            <p:cNvPr id="150" name="Группа 149"/>
            <p:cNvGrpSpPr/>
            <p:nvPr/>
          </p:nvGrpSpPr>
          <p:grpSpPr>
            <a:xfrm>
              <a:off x="83589" y="1343010"/>
              <a:ext cx="3273943" cy="3531646"/>
              <a:chOff x="83589" y="1343010"/>
              <a:chExt cx="3273943" cy="3531646"/>
            </a:xfrm>
          </p:grpSpPr>
          <p:grpSp>
            <p:nvGrpSpPr>
              <p:cNvPr id="152" name="Группа 151"/>
              <p:cNvGrpSpPr/>
              <p:nvPr/>
            </p:nvGrpSpPr>
            <p:grpSpPr>
              <a:xfrm>
                <a:off x="83589" y="1343010"/>
                <a:ext cx="3273943" cy="3531646"/>
                <a:chOff x="83589" y="1343010"/>
                <a:chExt cx="3273943" cy="3531646"/>
              </a:xfrm>
            </p:grpSpPr>
            <p:grpSp>
              <p:nvGrpSpPr>
                <p:cNvPr id="154" name="Группа 153"/>
                <p:cNvGrpSpPr/>
                <p:nvPr/>
              </p:nvGrpSpPr>
              <p:grpSpPr>
                <a:xfrm>
                  <a:off x="83589" y="1343010"/>
                  <a:ext cx="3273943" cy="3531646"/>
                  <a:chOff x="83589" y="1343010"/>
                  <a:chExt cx="3273943" cy="3531646"/>
                </a:xfrm>
              </p:grpSpPr>
              <p:grpSp>
                <p:nvGrpSpPr>
                  <p:cNvPr id="157" name="Группа 156"/>
                  <p:cNvGrpSpPr/>
                  <p:nvPr/>
                </p:nvGrpSpPr>
                <p:grpSpPr>
                  <a:xfrm>
                    <a:off x="83589" y="1426433"/>
                    <a:ext cx="83410" cy="2775279"/>
                    <a:chOff x="139928" y="1455870"/>
                    <a:chExt cx="83410" cy="2775279"/>
                  </a:xfrm>
                </p:grpSpPr>
                <p:grpSp>
                  <p:nvGrpSpPr>
                    <p:cNvPr id="168" name="Группа 167"/>
                    <p:cNvGrpSpPr/>
                    <p:nvPr/>
                  </p:nvGrpSpPr>
                  <p:grpSpPr>
                    <a:xfrm>
                      <a:off x="139928" y="1455870"/>
                      <a:ext cx="83410" cy="2169163"/>
                      <a:chOff x="292717" y="1455870"/>
                      <a:chExt cx="83410" cy="2169163"/>
                    </a:xfrm>
                  </p:grpSpPr>
                  <p:grpSp>
                    <p:nvGrpSpPr>
                      <p:cNvPr id="171" name="Группа 170"/>
                      <p:cNvGrpSpPr/>
                      <p:nvPr/>
                    </p:nvGrpSpPr>
                    <p:grpSpPr>
                      <a:xfrm>
                        <a:off x="292717" y="1455870"/>
                        <a:ext cx="83410" cy="1591181"/>
                        <a:chOff x="292717" y="1455870"/>
                        <a:chExt cx="83410" cy="1591181"/>
                      </a:xfrm>
                    </p:grpSpPr>
                    <p:sp>
                      <p:nvSpPr>
                        <p:cNvPr id="174" name="Овал 173"/>
                        <p:cNvSpPr/>
                        <p:nvPr/>
                      </p:nvSpPr>
                      <p:spPr>
                        <a:xfrm>
                          <a:off x="293771" y="2349446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5" name="Овал 174"/>
                        <p:cNvSpPr/>
                        <p:nvPr/>
                      </p:nvSpPr>
                      <p:spPr>
                        <a:xfrm>
                          <a:off x="296751" y="2039764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6" name="Овал 175"/>
                        <p:cNvSpPr/>
                        <p:nvPr/>
                      </p:nvSpPr>
                      <p:spPr>
                        <a:xfrm>
                          <a:off x="294106" y="1756565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7" name="Овал 176"/>
                        <p:cNvSpPr/>
                        <p:nvPr/>
                      </p:nvSpPr>
                      <p:spPr>
                        <a:xfrm>
                          <a:off x="292717" y="1455870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rgbClr val="B7B8B9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8" name="Овал 177"/>
                        <p:cNvSpPr/>
                        <p:nvPr/>
                      </p:nvSpPr>
                      <p:spPr>
                        <a:xfrm>
                          <a:off x="292717" y="2652083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9" name="Овал 178"/>
                        <p:cNvSpPr/>
                        <p:nvPr/>
                      </p:nvSpPr>
                      <p:spPr>
                        <a:xfrm>
                          <a:off x="292717" y="2967677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sp>
                    <p:nvSpPr>
                      <p:cNvPr id="172" name="Овал 171"/>
                      <p:cNvSpPr/>
                      <p:nvPr/>
                    </p:nvSpPr>
                    <p:spPr>
                      <a:xfrm>
                        <a:off x="292717" y="3264852"/>
                        <a:ext cx="79376" cy="79374"/>
                      </a:xfrm>
                      <a:prstGeom prst="ellipse">
                        <a:avLst/>
                      </a:prstGeom>
                      <a:solidFill>
                        <a:srgbClr val="B7B8B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73" name="Овал 172"/>
                      <p:cNvSpPr/>
                      <p:nvPr/>
                    </p:nvSpPr>
                    <p:spPr>
                      <a:xfrm>
                        <a:off x="292717" y="3545659"/>
                        <a:ext cx="79376" cy="79374"/>
                      </a:xfrm>
                      <a:prstGeom prst="ellipse">
                        <a:avLst/>
                      </a:prstGeom>
                      <a:solidFill>
                        <a:srgbClr val="B7B8B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sp>
                  <p:nvSpPr>
                    <p:cNvPr id="169" name="Овал 168"/>
                    <p:cNvSpPr/>
                    <p:nvPr/>
                  </p:nvSpPr>
                  <p:spPr>
                    <a:xfrm>
                      <a:off x="139928" y="3846947"/>
                      <a:ext cx="79376" cy="79374"/>
                    </a:xfrm>
                    <a:prstGeom prst="ellipse">
                      <a:avLst/>
                    </a:prstGeom>
                    <a:solidFill>
                      <a:srgbClr val="B7B8B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70" name="Овал 169"/>
                    <p:cNvSpPr/>
                    <p:nvPr/>
                  </p:nvSpPr>
                  <p:spPr>
                    <a:xfrm>
                      <a:off x="139928" y="4151775"/>
                      <a:ext cx="79376" cy="79374"/>
                    </a:xfrm>
                    <a:prstGeom prst="ellipse">
                      <a:avLst/>
                    </a:prstGeom>
                    <a:solidFill>
                      <a:srgbClr val="00BBE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158" name="TextBox 157">
                    <a:hlinkClick r:id="rId3" action="ppaction://hlinksldjump"/>
                  </p:cNvPr>
                  <p:cNvSpPr txBox="1"/>
                  <p:nvPr/>
                </p:nvSpPr>
                <p:spPr>
                  <a:xfrm>
                    <a:off x="270178" y="1343010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Подготовительный этап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9" name="TextBox 158">
                    <a:hlinkClick r:id="rId4" action="ppaction://hlinksldjump"/>
                  </p:cNvPr>
                  <p:cNvSpPr txBox="1"/>
                  <p:nvPr/>
                </p:nvSpPr>
                <p:spPr>
                  <a:xfrm>
                    <a:off x="267420" y="2236586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Учредительный документ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" name="TextBox 159">
                    <a:hlinkClick r:id="rId5" action="ppaction://hlinksldjump"/>
                  </p:cNvPr>
                  <p:cNvSpPr txBox="1"/>
                  <p:nvPr/>
                </p:nvSpPr>
                <p:spPr>
                  <a:xfrm>
                    <a:off x="266366" y="2534153"/>
                    <a:ext cx="307547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(РСС)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" name="TextBox 160">
                    <a:hlinkClick r:id="rId6" action="ppaction://hlinksldjump"/>
                  </p:cNvPr>
                  <p:cNvSpPr txBox="1"/>
                  <p:nvPr/>
                </p:nvSpPr>
                <p:spPr>
                  <a:xfrm>
                    <a:off x="274969" y="2832599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(ББ, ОФР, ОСВ)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2" name="TextBox 161">
                    <a:hlinkClick r:id="rId7" action="ppaction://hlinksldjump"/>
                  </p:cNvPr>
                  <p:cNvSpPr txBox="1"/>
                  <p:nvPr/>
                </p:nvSpPr>
                <p:spPr>
                  <a:xfrm>
                    <a:off x="267420" y="3135331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(справки)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3" name="TextBox 162">
                    <a:hlinkClick r:id="rId8" action="ppaction://hlinksldjump"/>
                  </p:cNvPr>
                  <p:cNvSpPr txBox="1"/>
                  <p:nvPr/>
                </p:nvSpPr>
                <p:spPr>
                  <a:xfrm>
                    <a:off x="267420" y="3438063"/>
                    <a:ext cx="3062949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Сведения об акционерах (участниках)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4" name="TextBox 163">
                    <a:hlinkClick r:id="rId9" action="ppaction://hlinksldjump"/>
                  </p:cNvPr>
                  <p:cNvSpPr txBox="1"/>
                  <p:nvPr/>
                </p:nvSpPr>
                <p:spPr>
                  <a:xfrm>
                    <a:off x="274969" y="3736509"/>
                    <a:ext cx="306525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Документы в отношении ЕИО и СДЛ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5" name="TextBox 164">
                    <a:hlinkClick r:id="rId10" action="ppaction://hlinksldjump"/>
                  </p:cNvPr>
                  <p:cNvSpPr txBox="1"/>
                  <p:nvPr/>
                </p:nvSpPr>
                <p:spPr>
                  <a:xfrm>
                    <a:off x="268573" y="4042639"/>
                    <a:ext cx="307938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b="1" dirty="0" smtClean="0">
                        <a:solidFill>
                          <a:srgbClr val="00BBE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Иные документы</a:t>
                    </a:r>
                    <a:endParaRPr lang="ru-RU" sz="1000" b="1" dirty="0">
                      <a:solidFill>
                        <a:srgbClr val="00BBE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6" name="TextBox 165">
                    <a:hlinkClick r:id="rId11" action="ppaction://hlinksldjump"/>
                  </p:cNvPr>
                  <p:cNvSpPr txBox="1"/>
                  <p:nvPr/>
                </p:nvSpPr>
                <p:spPr>
                  <a:xfrm>
                    <a:off x="267082" y="4335537"/>
                    <a:ext cx="30904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Направление документов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7" name="TextBox 166">
                    <a:hlinkClick r:id="rId12" action="ppaction://hlinksldjump"/>
                  </p:cNvPr>
                  <p:cNvSpPr txBox="1"/>
                  <p:nvPr/>
                </p:nvSpPr>
                <p:spPr>
                  <a:xfrm>
                    <a:off x="266366" y="4628435"/>
                    <a:ext cx="3066858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Полезные ссылки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55" name="TextBox 154">
                  <a:hlinkClick r:id="rId13" action="ppaction://hlinksldjump"/>
                </p:cNvPr>
                <p:cNvSpPr txBox="1"/>
                <p:nvPr/>
              </p:nvSpPr>
              <p:spPr>
                <a:xfrm>
                  <a:off x="267420" y="1639868"/>
                  <a:ext cx="30629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1500"/>
                    </a:spcAft>
                  </a:pPr>
                  <a:r>
                    <a:rPr lang="ru-RU" sz="1000" dirty="0" smtClean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Заявление (форма 4013)</a:t>
                  </a:r>
                  <a:endParaRPr lang="ru-RU" sz="1000" dirty="0">
                    <a:solidFill>
                      <a:srgbClr val="B7B8B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Овал 155"/>
                <p:cNvSpPr/>
                <p:nvPr/>
              </p:nvSpPr>
              <p:spPr>
                <a:xfrm>
                  <a:off x="83589" y="4404570"/>
                  <a:ext cx="79376" cy="79374"/>
                </a:xfrm>
                <a:prstGeom prst="ellipse">
                  <a:avLst/>
                </a:prstGeom>
                <a:solidFill>
                  <a:srgbClr val="B7B8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3" name="TextBox 152">
                <a:hlinkClick r:id="rId14" action="ppaction://hlinksldjump"/>
              </p:cNvPr>
              <p:cNvSpPr txBox="1"/>
              <p:nvPr/>
            </p:nvSpPr>
            <p:spPr>
              <a:xfrm>
                <a:off x="267420" y="1938227"/>
                <a:ext cx="30629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000" dirty="0" smtClean="0">
                    <a:solidFill>
                      <a:srgbClr val="B7B8B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Комплект документов</a:t>
                </a:r>
                <a:endParaRPr lang="ru-RU" sz="1000" dirty="0">
                  <a:solidFill>
                    <a:srgbClr val="B7B8B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1" name="Овал 150"/>
            <p:cNvSpPr/>
            <p:nvPr/>
          </p:nvSpPr>
          <p:spPr>
            <a:xfrm>
              <a:off x="83589" y="471185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520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3348973" y="1362414"/>
            <a:ext cx="8843028" cy="5495586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359648" y="1362413"/>
            <a:ext cx="8832351" cy="5489241"/>
            <a:chOff x="3981451" y="1009655"/>
            <a:chExt cx="8118886" cy="584200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981451" y="1009655"/>
              <a:ext cx="8118886" cy="5842000"/>
            </a:xfrm>
            <a:prstGeom prst="rect">
              <a:avLst/>
            </a:prstGeom>
            <a:solidFill>
              <a:srgbClr val="DBD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8775"/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4662628" y="1265257"/>
              <a:ext cx="6857721" cy="592726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457200">
                <a:lnSpc>
                  <a:spcPct val="107000"/>
                </a:lnSpc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3684649" y="1436191"/>
            <a:ext cx="8370191" cy="3270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ru-RU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 </a:t>
            </a: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комплектность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чек-листу («</a:t>
            </a:r>
            <a:r>
              <a:rPr lang="ru-RU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Чек-лист.</a:t>
            </a:r>
            <a:r>
              <a:rPr lang="en-US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размещен </a:t>
            </a:r>
            <a:b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слайде 6</a:t>
            </a:r>
            <a:r>
              <a:rPr lang="ru-RU" sz="1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algn="just">
              <a:lnSpc>
                <a:spcPct val="107000"/>
              </a:lnSpc>
            </a:pPr>
            <a:endParaRPr lang="ru-RU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</a:pPr>
            <a:r>
              <a:rPr lang="ru-RU" alt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 наличие </a:t>
            </a:r>
            <a:r>
              <a:rPr 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подписи </a:t>
            </a:r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документах</a:t>
            </a:r>
          </a:p>
          <a:p>
            <a:pPr marL="457200" algn="just">
              <a:lnSpc>
                <a:spcPct val="107000"/>
              </a:lnSpc>
            </a:pPr>
            <a:endParaRPr lang="ru-RU" sz="15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</a:pPr>
            <a:r>
              <a:rPr 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Загрузите </a:t>
            </a: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скан-копии </a:t>
            </a:r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подготовленных 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(в том числе сформированных </a:t>
            </a:r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файле 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для заполнения.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xlsm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соответствующие поля раздела «Приложения: файлы» экранной формы Заявления 4013, указав вид документа из раскрывающегося списка</a:t>
            </a:r>
          </a:p>
          <a:p>
            <a:pPr marL="457200" algn="just">
              <a:lnSpc>
                <a:spcPct val="107000"/>
              </a:lnSpc>
            </a:pP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</a:pP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Отправьте </a:t>
            </a:r>
            <a:r>
              <a:rPr 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</a:t>
            </a:r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форме 4013 и прилагаемые документы в 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России  </a:t>
            </a:r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Обращаем внимание, что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прилагаемые документы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быть направлены в Банк России в виде файлов с расширением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*.pdf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содержащих электронные копии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3400042" y="1436191"/>
            <a:ext cx="624840" cy="591651"/>
            <a:chOff x="0" y="-35377"/>
            <a:chExt cx="1130300" cy="1162502"/>
          </a:xfrm>
        </p:grpSpPr>
        <p:pic>
          <p:nvPicPr>
            <p:cNvPr id="50" name="Picture 71753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130300" cy="1127125"/>
            </a:xfrm>
            <a:prstGeom prst="rect">
              <a:avLst/>
            </a:prstGeom>
          </p:spPr>
        </p:pic>
        <p:sp>
          <p:nvSpPr>
            <p:cNvPr id="51" name="Rectangle 984"/>
            <p:cNvSpPr/>
            <p:nvPr/>
          </p:nvSpPr>
          <p:spPr>
            <a:xfrm>
              <a:off x="40433" y="-35377"/>
              <a:ext cx="838199" cy="9652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ru-RU" sz="3400" b="1" dirty="0" smtClean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endParaRPr lang="ru-RU" sz="3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398471" y="2098240"/>
            <a:ext cx="624840" cy="591651"/>
            <a:chOff x="0" y="-35377"/>
            <a:chExt cx="1130300" cy="1162502"/>
          </a:xfrm>
        </p:grpSpPr>
        <p:pic>
          <p:nvPicPr>
            <p:cNvPr id="53" name="Picture 71753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130300" cy="1127125"/>
            </a:xfrm>
            <a:prstGeom prst="rect">
              <a:avLst/>
            </a:prstGeom>
          </p:spPr>
        </p:pic>
        <p:sp>
          <p:nvSpPr>
            <p:cNvPr id="54" name="Rectangle 984"/>
            <p:cNvSpPr/>
            <p:nvPr/>
          </p:nvSpPr>
          <p:spPr>
            <a:xfrm>
              <a:off x="40433" y="-35377"/>
              <a:ext cx="838199" cy="9652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ru-RU" sz="3400" b="1" dirty="0" smtClean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endParaRPr lang="ru-RU" sz="3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403106" y="2734483"/>
            <a:ext cx="624840" cy="591651"/>
            <a:chOff x="0" y="-35377"/>
            <a:chExt cx="1130300" cy="1162502"/>
          </a:xfrm>
        </p:grpSpPr>
        <p:pic>
          <p:nvPicPr>
            <p:cNvPr id="57" name="Picture 71753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130300" cy="1127125"/>
            </a:xfrm>
            <a:prstGeom prst="rect">
              <a:avLst/>
            </a:prstGeom>
          </p:spPr>
        </p:pic>
        <p:sp>
          <p:nvSpPr>
            <p:cNvPr id="58" name="Rectangle 984"/>
            <p:cNvSpPr/>
            <p:nvPr/>
          </p:nvSpPr>
          <p:spPr>
            <a:xfrm>
              <a:off x="40433" y="-35377"/>
              <a:ext cx="838199" cy="9652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ru-RU" sz="3400" b="1" dirty="0" smtClean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3</a:t>
              </a:r>
              <a:endParaRPr lang="ru-RU" sz="3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100685" y="4772016"/>
            <a:ext cx="7627030" cy="1029123"/>
            <a:chOff x="4268448" y="4096229"/>
            <a:chExt cx="7627030" cy="1029123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4268448" y="4096229"/>
              <a:ext cx="7627030" cy="1029123"/>
            </a:xfrm>
            <a:prstGeom prst="roundRect">
              <a:avLst/>
            </a:prstGeom>
            <a:solidFill>
              <a:srgbClr val="0088B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3">
                <a:spcAft>
                  <a:spcPts val="600"/>
                </a:spcAft>
              </a:pPr>
              <a:r>
                <a:rPr lang="ru-RU" sz="1600" b="1" spc="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ЗАЯВЛЕНИЕ ОТПРАВЛЕНО</a:t>
              </a:r>
            </a:p>
            <a:p>
              <a:pPr lvl="3"/>
              <a:r>
                <a:rPr lang="ru-RU" sz="1400" spc="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Срок рассмотрения заявления – </a:t>
              </a:r>
              <a:r>
                <a:rPr lang="ru-RU" sz="1600" b="1" spc="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 30 рабочих дней</a:t>
              </a:r>
              <a:endParaRPr lang="ru-RU" sz="1400" b="1" spc="5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669" y="4218394"/>
              <a:ext cx="784792" cy="784792"/>
            </a:xfrm>
            <a:prstGeom prst="rect">
              <a:avLst/>
            </a:prstGeom>
          </p:spPr>
        </p:pic>
      </p:grpSp>
      <p:sp>
        <p:nvSpPr>
          <p:cNvPr id="87" name="TextBox 86"/>
          <p:cNvSpPr txBox="1"/>
          <p:nvPr/>
        </p:nvSpPr>
        <p:spPr>
          <a:xfrm>
            <a:off x="3348974" y="5934260"/>
            <a:ext cx="8843026" cy="7386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неисполнения обязанности по самостоятельной уплате государственной пошлины (выявления ошибок в реквизитах государственной пошлины) </a:t>
            </a:r>
            <a:r>
              <a:rPr lang="ru-RU" alt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заявителю </a:t>
            </a:r>
            <a:r>
              <a:rPr lang="ru-RU" alt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направляется соответствующее уведомление в срок до </a:t>
            </a:r>
            <a:r>
              <a:rPr lang="ru-RU" altLang="ru-RU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 рабочих </a:t>
            </a:r>
            <a:r>
              <a:rPr lang="ru-RU" altLang="ru-RU" sz="1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  <a:endParaRPr lang="ru-RU" sz="1400" i="1" dirty="0"/>
          </a:p>
        </p:txBody>
      </p:sp>
      <p:grpSp>
        <p:nvGrpSpPr>
          <p:cNvPr id="59" name="Группа 58"/>
          <p:cNvGrpSpPr/>
          <p:nvPr/>
        </p:nvGrpSpPr>
        <p:grpSpPr>
          <a:xfrm>
            <a:off x="3408547" y="3896884"/>
            <a:ext cx="624840" cy="591651"/>
            <a:chOff x="0" y="-35377"/>
            <a:chExt cx="1130300" cy="1162502"/>
          </a:xfrm>
        </p:grpSpPr>
        <p:pic>
          <p:nvPicPr>
            <p:cNvPr id="60" name="Picture 71753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130300" cy="1127125"/>
            </a:xfrm>
            <a:prstGeom prst="rect">
              <a:avLst/>
            </a:prstGeom>
          </p:spPr>
        </p:pic>
        <p:sp>
          <p:nvSpPr>
            <p:cNvPr id="61" name="Rectangle 984"/>
            <p:cNvSpPr/>
            <p:nvPr/>
          </p:nvSpPr>
          <p:spPr>
            <a:xfrm>
              <a:off x="40433" y="-35377"/>
              <a:ext cx="838199" cy="9652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ru-RU" sz="3400" b="1" dirty="0" smtClean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4</a:t>
              </a:r>
              <a:endParaRPr lang="ru-RU" sz="3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8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348973" y="350562"/>
            <a:ext cx="8265511" cy="412601"/>
          </a:xfrm>
        </p:spPr>
        <p:txBody>
          <a:bodyPr anchor="t">
            <a:noAutofit/>
          </a:bodyPr>
          <a:lstStyle/>
          <a:p>
            <a:r>
              <a:rPr lang="ru-RU" dirty="0"/>
              <a:t>НАПРАВЛЕНИЕ ДОКУМЕНТОВ</a:t>
            </a:r>
          </a:p>
        </p:txBody>
      </p:sp>
      <p:grpSp>
        <p:nvGrpSpPr>
          <p:cNvPr id="147" name="Группа 146"/>
          <p:cNvGrpSpPr/>
          <p:nvPr/>
        </p:nvGrpSpPr>
        <p:grpSpPr>
          <a:xfrm>
            <a:off x="75030" y="1362535"/>
            <a:ext cx="3273943" cy="3531646"/>
            <a:chOff x="83589" y="1343010"/>
            <a:chExt cx="3273943" cy="3531646"/>
          </a:xfrm>
        </p:grpSpPr>
        <p:grpSp>
          <p:nvGrpSpPr>
            <p:cNvPr id="148" name="Группа 147"/>
            <p:cNvGrpSpPr/>
            <p:nvPr/>
          </p:nvGrpSpPr>
          <p:grpSpPr>
            <a:xfrm>
              <a:off x="83589" y="1343010"/>
              <a:ext cx="3273943" cy="3531646"/>
              <a:chOff x="83589" y="1343010"/>
              <a:chExt cx="3273943" cy="3531646"/>
            </a:xfrm>
          </p:grpSpPr>
          <p:grpSp>
            <p:nvGrpSpPr>
              <p:cNvPr id="150" name="Группа 149"/>
              <p:cNvGrpSpPr/>
              <p:nvPr/>
            </p:nvGrpSpPr>
            <p:grpSpPr>
              <a:xfrm>
                <a:off x="83589" y="1343010"/>
                <a:ext cx="3273943" cy="3531646"/>
                <a:chOff x="83589" y="1343010"/>
                <a:chExt cx="3273943" cy="3531646"/>
              </a:xfrm>
            </p:grpSpPr>
            <p:grpSp>
              <p:nvGrpSpPr>
                <p:cNvPr id="152" name="Группа 151"/>
                <p:cNvGrpSpPr/>
                <p:nvPr/>
              </p:nvGrpSpPr>
              <p:grpSpPr>
                <a:xfrm>
                  <a:off x="83589" y="1343010"/>
                  <a:ext cx="3273943" cy="3531646"/>
                  <a:chOff x="83589" y="1343010"/>
                  <a:chExt cx="3273943" cy="3531646"/>
                </a:xfrm>
              </p:grpSpPr>
              <p:grpSp>
                <p:nvGrpSpPr>
                  <p:cNvPr id="155" name="Группа 154"/>
                  <p:cNvGrpSpPr/>
                  <p:nvPr/>
                </p:nvGrpSpPr>
                <p:grpSpPr>
                  <a:xfrm>
                    <a:off x="83589" y="1426433"/>
                    <a:ext cx="83410" cy="2775279"/>
                    <a:chOff x="139928" y="1455870"/>
                    <a:chExt cx="83410" cy="2775279"/>
                  </a:xfrm>
                </p:grpSpPr>
                <p:grpSp>
                  <p:nvGrpSpPr>
                    <p:cNvPr id="166" name="Группа 165"/>
                    <p:cNvGrpSpPr/>
                    <p:nvPr/>
                  </p:nvGrpSpPr>
                  <p:grpSpPr>
                    <a:xfrm>
                      <a:off x="139928" y="1455870"/>
                      <a:ext cx="83410" cy="2169163"/>
                      <a:chOff x="292717" y="1455870"/>
                      <a:chExt cx="83410" cy="2169163"/>
                    </a:xfrm>
                  </p:grpSpPr>
                  <p:grpSp>
                    <p:nvGrpSpPr>
                      <p:cNvPr id="169" name="Группа 168"/>
                      <p:cNvGrpSpPr/>
                      <p:nvPr/>
                    </p:nvGrpSpPr>
                    <p:grpSpPr>
                      <a:xfrm>
                        <a:off x="292717" y="1455870"/>
                        <a:ext cx="83410" cy="1591181"/>
                        <a:chOff x="292717" y="1455870"/>
                        <a:chExt cx="83410" cy="1591181"/>
                      </a:xfrm>
                    </p:grpSpPr>
                    <p:sp>
                      <p:nvSpPr>
                        <p:cNvPr id="172" name="Овал 171"/>
                        <p:cNvSpPr/>
                        <p:nvPr/>
                      </p:nvSpPr>
                      <p:spPr>
                        <a:xfrm>
                          <a:off x="293771" y="2349446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3" name="Овал 172"/>
                        <p:cNvSpPr/>
                        <p:nvPr/>
                      </p:nvSpPr>
                      <p:spPr>
                        <a:xfrm>
                          <a:off x="296751" y="2039764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4" name="Овал 173"/>
                        <p:cNvSpPr/>
                        <p:nvPr/>
                      </p:nvSpPr>
                      <p:spPr>
                        <a:xfrm>
                          <a:off x="294106" y="1756565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5" name="Овал 174"/>
                        <p:cNvSpPr/>
                        <p:nvPr/>
                      </p:nvSpPr>
                      <p:spPr>
                        <a:xfrm>
                          <a:off x="292717" y="1455870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rgbClr val="B7B8B9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6" name="Овал 175"/>
                        <p:cNvSpPr/>
                        <p:nvPr/>
                      </p:nvSpPr>
                      <p:spPr>
                        <a:xfrm>
                          <a:off x="292717" y="2652083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7" name="Овал 176"/>
                        <p:cNvSpPr/>
                        <p:nvPr/>
                      </p:nvSpPr>
                      <p:spPr>
                        <a:xfrm>
                          <a:off x="292717" y="2967677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sp>
                    <p:nvSpPr>
                      <p:cNvPr id="170" name="Овал 169"/>
                      <p:cNvSpPr/>
                      <p:nvPr/>
                    </p:nvSpPr>
                    <p:spPr>
                      <a:xfrm>
                        <a:off x="292717" y="3264852"/>
                        <a:ext cx="79376" cy="79374"/>
                      </a:xfrm>
                      <a:prstGeom prst="ellipse">
                        <a:avLst/>
                      </a:prstGeom>
                      <a:solidFill>
                        <a:srgbClr val="B7B8B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71" name="Овал 170"/>
                      <p:cNvSpPr/>
                      <p:nvPr/>
                    </p:nvSpPr>
                    <p:spPr>
                      <a:xfrm>
                        <a:off x="292717" y="3545659"/>
                        <a:ext cx="79376" cy="79374"/>
                      </a:xfrm>
                      <a:prstGeom prst="ellipse">
                        <a:avLst/>
                      </a:prstGeom>
                      <a:solidFill>
                        <a:srgbClr val="B7B8B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sp>
                  <p:nvSpPr>
                    <p:cNvPr id="167" name="Овал 166"/>
                    <p:cNvSpPr/>
                    <p:nvPr/>
                  </p:nvSpPr>
                  <p:spPr>
                    <a:xfrm>
                      <a:off x="139928" y="3846947"/>
                      <a:ext cx="79376" cy="79374"/>
                    </a:xfrm>
                    <a:prstGeom prst="ellipse">
                      <a:avLst/>
                    </a:prstGeom>
                    <a:solidFill>
                      <a:srgbClr val="B7B8B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68" name="Овал 167"/>
                    <p:cNvSpPr/>
                    <p:nvPr/>
                  </p:nvSpPr>
                  <p:spPr>
                    <a:xfrm>
                      <a:off x="139928" y="4151775"/>
                      <a:ext cx="79376" cy="79374"/>
                    </a:xfrm>
                    <a:prstGeom prst="ellipse">
                      <a:avLst/>
                    </a:prstGeom>
                    <a:solidFill>
                      <a:srgbClr val="B7B8B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156" name="TextBox 155">
                    <a:hlinkClick r:id="rId6" action="ppaction://hlinksldjump"/>
                  </p:cNvPr>
                  <p:cNvSpPr txBox="1"/>
                  <p:nvPr/>
                </p:nvSpPr>
                <p:spPr>
                  <a:xfrm>
                    <a:off x="270178" y="1343010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Подготовительный этап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7" name="TextBox 156">
                    <a:hlinkClick r:id="rId7" action="ppaction://hlinksldjump"/>
                  </p:cNvPr>
                  <p:cNvSpPr txBox="1"/>
                  <p:nvPr/>
                </p:nvSpPr>
                <p:spPr>
                  <a:xfrm>
                    <a:off x="267420" y="2236586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Учредительный документ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8" name="TextBox 157">
                    <a:hlinkClick r:id="rId8" action="ppaction://hlinksldjump"/>
                  </p:cNvPr>
                  <p:cNvSpPr txBox="1"/>
                  <p:nvPr/>
                </p:nvSpPr>
                <p:spPr>
                  <a:xfrm>
                    <a:off x="266366" y="2534153"/>
                    <a:ext cx="307547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(РСС)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9" name="TextBox 158">
                    <a:hlinkClick r:id="rId9" action="ppaction://hlinksldjump"/>
                  </p:cNvPr>
                  <p:cNvSpPr txBox="1"/>
                  <p:nvPr/>
                </p:nvSpPr>
                <p:spPr>
                  <a:xfrm>
                    <a:off x="274969" y="2832599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(ББ, ОФР, ОСВ)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" name="TextBox 159">
                    <a:hlinkClick r:id="rId10" action="ppaction://hlinksldjump"/>
                  </p:cNvPr>
                  <p:cNvSpPr txBox="1"/>
                  <p:nvPr/>
                </p:nvSpPr>
                <p:spPr>
                  <a:xfrm>
                    <a:off x="267420" y="3135331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(справки)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" name="TextBox 160">
                    <a:hlinkClick r:id="rId11" action="ppaction://hlinksldjump"/>
                  </p:cNvPr>
                  <p:cNvSpPr txBox="1"/>
                  <p:nvPr/>
                </p:nvSpPr>
                <p:spPr>
                  <a:xfrm>
                    <a:off x="267420" y="3438063"/>
                    <a:ext cx="3062949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Сведения об акционерах (участниках)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2" name="TextBox 161">
                    <a:hlinkClick r:id="rId12" action="ppaction://hlinksldjump"/>
                  </p:cNvPr>
                  <p:cNvSpPr txBox="1"/>
                  <p:nvPr/>
                </p:nvSpPr>
                <p:spPr>
                  <a:xfrm>
                    <a:off x="274969" y="3736509"/>
                    <a:ext cx="306525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Документы в отношении ЕИО и СДЛ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3" name="TextBox 162">
                    <a:hlinkClick r:id="rId13" action="ppaction://hlinksldjump"/>
                  </p:cNvPr>
                  <p:cNvSpPr txBox="1"/>
                  <p:nvPr/>
                </p:nvSpPr>
                <p:spPr>
                  <a:xfrm>
                    <a:off x="268573" y="4042639"/>
                    <a:ext cx="307938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Иные документы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4" name="TextBox 163">
                    <a:hlinkClick r:id="rId14" action="ppaction://hlinksldjump"/>
                  </p:cNvPr>
                  <p:cNvSpPr txBox="1"/>
                  <p:nvPr/>
                </p:nvSpPr>
                <p:spPr>
                  <a:xfrm>
                    <a:off x="267082" y="4335537"/>
                    <a:ext cx="30904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b="1" dirty="0" smtClean="0">
                        <a:solidFill>
                          <a:srgbClr val="00BBE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Направление документов</a:t>
                    </a:r>
                    <a:endParaRPr lang="ru-RU" sz="1000" b="1" dirty="0">
                      <a:solidFill>
                        <a:srgbClr val="00BBE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5" name="TextBox 164">
                    <a:hlinkClick r:id="rId15" action="ppaction://hlinksldjump"/>
                  </p:cNvPr>
                  <p:cNvSpPr txBox="1"/>
                  <p:nvPr/>
                </p:nvSpPr>
                <p:spPr>
                  <a:xfrm>
                    <a:off x="266366" y="4628435"/>
                    <a:ext cx="3066858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Полезные ссылки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53" name="TextBox 152">
                  <a:hlinkClick r:id="rId16" action="ppaction://hlinksldjump"/>
                </p:cNvPr>
                <p:cNvSpPr txBox="1"/>
                <p:nvPr/>
              </p:nvSpPr>
              <p:spPr>
                <a:xfrm>
                  <a:off x="267420" y="1639868"/>
                  <a:ext cx="30629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1500"/>
                    </a:spcAft>
                  </a:pPr>
                  <a:r>
                    <a:rPr lang="ru-RU" sz="1000" dirty="0" smtClean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Заявление (форма 4013)</a:t>
                  </a:r>
                  <a:endParaRPr lang="ru-RU" sz="1000" dirty="0">
                    <a:solidFill>
                      <a:srgbClr val="B7B8B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Овал 153"/>
                <p:cNvSpPr/>
                <p:nvPr/>
              </p:nvSpPr>
              <p:spPr>
                <a:xfrm>
                  <a:off x="83589" y="4404570"/>
                  <a:ext cx="79376" cy="79374"/>
                </a:xfrm>
                <a:prstGeom prst="ellipse">
                  <a:avLst/>
                </a:prstGeom>
                <a:solidFill>
                  <a:srgbClr val="00BB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1" name="TextBox 150">
                <a:hlinkClick r:id="rId3" action="ppaction://hlinksldjump"/>
              </p:cNvPr>
              <p:cNvSpPr txBox="1"/>
              <p:nvPr/>
            </p:nvSpPr>
            <p:spPr>
              <a:xfrm>
                <a:off x="267420" y="1938227"/>
                <a:ext cx="30629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000" dirty="0" smtClean="0">
                    <a:solidFill>
                      <a:srgbClr val="B7B8B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Комплект документов</a:t>
                </a:r>
                <a:endParaRPr lang="ru-RU" sz="1000" dirty="0">
                  <a:solidFill>
                    <a:srgbClr val="B7B8B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9" name="Овал 148"/>
            <p:cNvSpPr/>
            <p:nvPr/>
          </p:nvSpPr>
          <p:spPr>
            <a:xfrm>
              <a:off x="83589" y="471185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004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92000" cy="3392488"/>
            <a:chOff x="12872720" y="2937872"/>
            <a:chExt cx="12192000" cy="339248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4" b="22648"/>
            <a:stretch/>
          </p:blipFill>
          <p:spPr>
            <a:xfrm>
              <a:off x="12877800" y="2941637"/>
              <a:ext cx="12184380" cy="3388723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12872720" y="2937872"/>
              <a:ext cx="12192000" cy="3392488"/>
            </a:xfrm>
            <a:prstGeom prst="rect">
              <a:avLst/>
            </a:prstGeom>
            <a:solidFill>
              <a:srgbClr val="00BBEE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67708C79-A4AC-4B5D-92DF-600737E4D11A}"/>
              </a:ext>
            </a:extLst>
          </p:cNvPr>
          <p:cNvSpPr txBox="1">
            <a:spLocks/>
          </p:cNvSpPr>
          <p:nvPr/>
        </p:nvSpPr>
        <p:spPr>
          <a:xfrm>
            <a:off x="1416050" y="-66675"/>
            <a:ext cx="10515600" cy="924808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087678"/>
              </p:ext>
            </p:extLst>
          </p:nvPr>
        </p:nvGraphicFramePr>
        <p:xfrm>
          <a:off x="348790" y="3459163"/>
          <a:ext cx="11582860" cy="33365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5715">
                  <a:extLst>
                    <a:ext uri="{9D8B030D-6E8A-4147-A177-3AD203B41FA5}">
                      <a16:colId xmlns:a16="http://schemas.microsoft.com/office/drawing/2014/main" xmlns="" val="4157086534"/>
                    </a:ext>
                  </a:extLst>
                </a:gridCol>
                <a:gridCol w="2895715">
                  <a:extLst>
                    <a:ext uri="{9D8B030D-6E8A-4147-A177-3AD203B41FA5}">
                      <a16:colId xmlns:a16="http://schemas.microsoft.com/office/drawing/2014/main" xmlns="" val="1344454774"/>
                    </a:ext>
                  </a:extLst>
                </a:gridCol>
                <a:gridCol w="2895715">
                  <a:extLst>
                    <a:ext uri="{9D8B030D-6E8A-4147-A177-3AD203B41FA5}">
                      <a16:colId xmlns:a16="http://schemas.microsoft.com/office/drawing/2014/main" xmlns="" val="3629832521"/>
                    </a:ext>
                  </a:extLst>
                </a:gridCol>
                <a:gridCol w="2895715">
                  <a:extLst>
                    <a:ext uri="{9D8B030D-6E8A-4147-A177-3AD203B41FA5}">
                      <a16:colId xmlns:a16="http://schemas.microsoft.com/office/drawing/2014/main" xmlns="" val="740581985"/>
                    </a:ext>
                  </a:extLst>
                </a:gridCol>
              </a:tblGrid>
              <a:tr h="933728">
                <a:tc>
                  <a:txBody>
                    <a:bodyPr/>
                    <a:lstStyle/>
                    <a:p>
                      <a:pPr algn="ctr"/>
                      <a:endParaRPr lang="ru-RU" sz="1200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u="sng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6335737"/>
                  </a:ext>
                </a:extLst>
              </a:tr>
              <a:tr h="6606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4"/>
                        </a:rPr>
                        <a:t>Личный кабинет участника</a:t>
                      </a:r>
                      <a:r>
                        <a:rPr lang="en-US" sz="12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4"/>
                        </a:rPr>
                        <a:t> </a:t>
                      </a:r>
                      <a:r>
                        <a:rPr lang="ru-RU" sz="12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4"/>
                        </a:rPr>
                        <a:t>информационного обмена</a:t>
                      </a:r>
                      <a:r>
                        <a:rPr lang="en-US" sz="12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4"/>
                        </a:rPr>
                        <a:t> </a:t>
                      </a:r>
                      <a:r>
                        <a:rPr lang="ru-RU" sz="12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4"/>
                        </a:rPr>
                        <a:t>для подачи в Банк России комплекта документов</a:t>
                      </a:r>
                      <a:endParaRPr lang="ru-RU" sz="1200" u="sng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5"/>
                        </a:rPr>
                        <a:t>Активация личного кабинета </a:t>
                      </a:r>
                      <a:br>
                        <a:rPr lang="ru-RU" sz="12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5"/>
                        </a:rPr>
                      </a:br>
                      <a:r>
                        <a:rPr lang="ru-RU" sz="12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5"/>
                        </a:rPr>
                        <a:t>(видео-инструкция)</a:t>
                      </a:r>
                      <a:endParaRPr lang="ru-RU" sz="1200" u="sng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200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6"/>
                        </a:rPr>
                        <a:t>Навигатор по процедуре допуска (МКК)</a:t>
                      </a:r>
                      <a:endParaRPr lang="ru-RU" sz="1200" u="sng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200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7"/>
                        </a:rPr>
                        <a:t>Материалы вебинара по получению статуса МФО</a:t>
                      </a:r>
                      <a:endParaRPr lang="ru-RU" sz="1200" u="sng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200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8913596"/>
                  </a:ext>
                </a:extLst>
              </a:tr>
              <a:tr h="809932">
                <a:tc>
                  <a:txBody>
                    <a:bodyPr/>
                    <a:lstStyle/>
                    <a:p>
                      <a:pPr algn="ctr"/>
                      <a:endParaRPr lang="ru-RU" sz="1200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u="sng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9438042"/>
                  </a:ext>
                </a:extLst>
              </a:tr>
              <a:tr h="9322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8"/>
                        </a:rPr>
                        <a:t>Отдельные разъяснения, представленные в виде ответов на вопросы (рубрикатор «МКК»)</a:t>
                      </a:r>
                      <a:endParaRPr lang="ru-RU" sz="1200" u="sng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9"/>
                        </a:rPr>
                        <a:t>Как получить выписку из реестра МФО</a:t>
                      </a:r>
                      <a:endParaRPr lang="ru-RU" sz="1200" u="sng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10"/>
                        </a:rPr>
                        <a:t>Решения Банка России </a:t>
                      </a:r>
                      <a:br>
                        <a:rPr lang="ru-RU" sz="12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10"/>
                        </a:rPr>
                      </a:br>
                      <a:r>
                        <a:rPr lang="ru-RU" sz="12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10"/>
                        </a:rPr>
                        <a:t>в отношении участников финансового рынка</a:t>
                      </a:r>
                      <a:endParaRPr lang="ru-RU" sz="1200" u="sng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11"/>
                        </a:rPr>
                        <a:t>Реестры Банка России</a:t>
                      </a:r>
                      <a:endParaRPr lang="ru-RU" sz="1200" u="sng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6457662"/>
                  </a:ext>
                </a:extLst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508878" y="3537801"/>
            <a:ext cx="9383233" cy="2309633"/>
            <a:chOff x="1508878" y="3537801"/>
            <a:chExt cx="9383233" cy="230963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08878" y="3537801"/>
              <a:ext cx="720000" cy="72000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346345" y="3537801"/>
              <a:ext cx="720000" cy="72000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59228" y="5127434"/>
              <a:ext cx="720000" cy="720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172111" y="5127434"/>
              <a:ext cx="720000" cy="720000"/>
            </a:xfrm>
            <a:prstGeom prst="rect">
              <a:avLst/>
            </a:prstGeom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9228" y="3547966"/>
            <a:ext cx="709835" cy="7098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2111" y="3547966"/>
            <a:ext cx="709835" cy="7098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33462" y="5127434"/>
            <a:ext cx="720000" cy="72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46345" y="5127434"/>
            <a:ext cx="720000" cy="720000"/>
          </a:xfrm>
          <a:prstGeom prst="rect">
            <a:avLst/>
          </a:prstGeom>
        </p:spPr>
      </p:pic>
      <p:sp>
        <p:nvSpPr>
          <p:cNvPr id="2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348973" y="350562"/>
            <a:ext cx="8265511" cy="412601"/>
          </a:xfrm>
        </p:spPr>
        <p:txBody>
          <a:bodyPr anchor="t"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ПОЛЕЗНЫЕ ССЫЛКИ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3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8" name="Группа 57"/>
          <p:cNvGrpSpPr/>
          <p:nvPr/>
        </p:nvGrpSpPr>
        <p:grpSpPr>
          <a:xfrm>
            <a:off x="0" y="0"/>
            <a:ext cx="12195174" cy="3416304"/>
            <a:chOff x="9655176" y="-4521201"/>
            <a:chExt cx="12195174" cy="3416304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5" b="10573"/>
            <a:stretch/>
          </p:blipFill>
          <p:spPr>
            <a:xfrm>
              <a:off x="9658349" y="-4521201"/>
              <a:ext cx="12192001" cy="3402694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9655176" y="-4521199"/>
              <a:ext cx="12192000" cy="3416302"/>
            </a:xfrm>
            <a:prstGeom prst="rect">
              <a:avLst/>
            </a:prstGeom>
            <a:solidFill>
              <a:srgbClr val="00BBE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1895" y="146355"/>
            <a:ext cx="6501493" cy="7322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3667920"/>
            <a:ext cx="1135781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 разработано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оптимизации прохождения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процедуры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внесения сведений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юридическом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 (заявитель)*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реестр микрофинансовых организаций (МФО, реестр) в виде микрокредитной компании (МКК) в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соответствии с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Федеральным законом от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02.07.2010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151-ФЗ** и Указанием Банка России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19.11.2020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5627-У***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09600" y="5932061"/>
            <a:ext cx="11357811" cy="811492"/>
            <a:chOff x="609600" y="5932061"/>
            <a:chExt cx="11582400" cy="81149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09600" y="5932061"/>
              <a:ext cx="115824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/>
              <a:r>
                <a:rPr lang="ru-RU" sz="1000" i="1" baseline="300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r>
                <a:rPr lang="ru-RU" sz="1000" i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Приобрести статус МФО вправе юридическое лицо, зарегистрированное в форме фонда, автономной некоммерческой организации, хозяйственного общества или товарищества</a:t>
              </a:r>
            </a:p>
            <a:p>
              <a:pPr algn="just" defTabSz="457200"/>
              <a:endParaRPr lang="ru-RU" sz="10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defTabSz="457200"/>
              <a:r>
                <a:rPr lang="ru-RU" sz="1000" i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**Федеральный закон от </a:t>
              </a:r>
              <a:r>
                <a:rPr lang="ru-RU" sz="1000" i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02.07.2010 № 151-ФЗ «О микрофинансовой деятельности и микрофинансовых организациях</a:t>
              </a:r>
              <a:r>
                <a:rPr lang="ru-RU" sz="1000" i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  <a:endParaRPr lang="en-US" sz="10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defTabSz="457200"/>
              <a:r>
                <a:rPr lang="ru-RU" sz="1000" i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***Указание Банка России от 19.11.2020 № 5627-У «О ведении Банком России государственного реестра микрофинансовых организаций</a:t>
              </a:r>
              <a:r>
                <a:rPr lang="ru-RU" sz="1000" i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  <a:endParaRPr lang="ru-RU" sz="10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609600" y="6404999"/>
              <a:ext cx="11582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/>
              <a:endParaRPr lang="ru-RU" sz="16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3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81000" y="1398054"/>
            <a:ext cx="11568550" cy="4185761"/>
            <a:chOff x="381000" y="1398054"/>
            <a:chExt cx="11568550" cy="4185761"/>
          </a:xfrm>
        </p:grpSpPr>
        <p:sp>
          <p:nvSpPr>
            <p:cNvPr id="22" name="TextBox 21"/>
            <p:cNvSpPr txBox="1"/>
            <p:nvPr/>
          </p:nvSpPr>
          <p:spPr>
            <a:xfrm>
              <a:off x="381000" y="1398054"/>
              <a:ext cx="11568550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Инструкци</a:t>
              </a:r>
              <a:r>
                <a:rPr lang="ru-RU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</a:t>
              </a:r>
              <a:r>
                <a:rPr lang="ru-RU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endParaRPr lang="ru-RU" sz="2400" b="1" dirty="0" smtClean="0">
                <a:solidFill>
                  <a:schemeClr val="bg1"/>
                </a:solidFill>
              </a:endParaRPr>
            </a:p>
            <a:p>
              <a:pPr marL="715963" indent="-433388" algn="just">
                <a:spcBef>
                  <a:spcPts val="1200"/>
                </a:spcBef>
                <a:buBlip>
                  <a:blip r:embed="rId3"/>
                </a:buBlip>
              </a:pPr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войдите </a:t>
              </a:r>
              <a:r>
                <a:rPr lang="ru-RU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режим просмотра презентации, нажав клавишу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F5</a:t>
              </a:r>
              <a:r>
                <a:rPr lang="ru-RU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на клавиатуре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ru-RU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 режиме просмотра будут доступны интерактивные кнопки </a:t>
              </a:r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навигации и файлы для скачивания, </a:t>
              </a:r>
              <a:r>
                <a:rPr lang="ru-RU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расположенные в </a:t>
              </a:r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левой </a:t>
              </a:r>
              <a:r>
                <a:rPr lang="ru-RU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части </a:t>
              </a:r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слайда</a:t>
              </a:r>
              <a:endPara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15963" indent="-433388">
                <a:spcBef>
                  <a:spcPts val="1200"/>
                </a:spcBef>
                <a:buBlip>
                  <a:blip r:embed="rId3"/>
                </a:buBlip>
              </a:pPr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с иконками             доступны для скачивания</a:t>
              </a:r>
            </a:p>
            <a:p>
              <a:pPr marL="715963" indent="-433388" algn="just">
                <a:spcBef>
                  <a:spcPts val="1200"/>
                </a:spcBef>
                <a:buBlip>
                  <a:blip r:embed="rId3"/>
                </a:buBlip>
              </a:pPr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перехода по внешним ссылкам используйте 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QR-</a:t>
              </a:r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код </a:t>
              </a:r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камеру мобильного устройства либо соответствующую гиперссылку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/>
            <a:srcRect l="10045" t="6130" r="11412" b="4201"/>
            <a:stretch/>
          </p:blipFill>
          <p:spPr>
            <a:xfrm>
              <a:off x="5002950" y="4144137"/>
              <a:ext cx="388251" cy="460298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2" t="-1537" r="34066" b="54246"/>
          <a:stretch/>
        </p:blipFill>
        <p:spPr>
          <a:xfrm>
            <a:off x="4461817" y="4144137"/>
            <a:ext cx="447067" cy="52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3348973" y="1362414"/>
            <a:ext cx="8843027" cy="5492028"/>
            <a:chOff x="3348973" y="1362414"/>
            <a:chExt cx="8827182" cy="5492028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3348973" y="1362414"/>
              <a:ext cx="8827182" cy="5492028"/>
            </a:xfrm>
            <a:prstGeom prst="rect">
              <a:avLst/>
            </a:prstGeom>
            <a:solidFill>
              <a:srgbClr val="DBD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772797" y="2735404"/>
              <a:ext cx="316160" cy="4112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endParaRPr lang="ru-RU" sz="2800" b="1" dirty="0">
                <a:ln w="9525">
                  <a:noFill/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</p:grpSp>
      <p:sp>
        <p:nvSpPr>
          <p:cNvPr id="4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348973" y="350562"/>
            <a:ext cx="8265511" cy="412601"/>
          </a:xfrm>
        </p:spPr>
        <p:txBody>
          <a:bodyPr anchor="t">
            <a:noAutofit/>
          </a:bodyPr>
          <a:lstStyle/>
          <a:p>
            <a:r>
              <a:rPr lang="ru-RU" dirty="0" smtClean="0"/>
              <a:t>ПОДГОТОВКА КОМПЛЕКТА ДОКУМЕНТОВ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339394" y="1358856"/>
            <a:ext cx="8852606" cy="5499146"/>
            <a:chOff x="3963021" y="1009675"/>
            <a:chExt cx="8228980" cy="5848325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971925" y="1013460"/>
              <a:ext cx="8220076" cy="5844540"/>
            </a:xfrm>
            <a:prstGeom prst="rect">
              <a:avLst/>
            </a:prstGeom>
            <a:solidFill>
              <a:srgbClr val="DBD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63021" y="4424150"/>
              <a:ext cx="8057380" cy="1194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Уплатите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государственную </a:t>
              </a:r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пошлину:</a:t>
              </a:r>
              <a:endPara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19150" lvl="1" indent="-358775" algn="just">
                <a:buBlip>
                  <a:blip r:embed="rId3"/>
                </a:buBlip>
              </a:pPr>
              <a:r>
                <a:rPr lang="ru-RU" alt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размер пошлины составляет </a:t>
              </a:r>
              <a:r>
                <a:rPr lang="ru-RU" alt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1500 руб.</a:t>
              </a:r>
            </a:p>
            <a:p>
              <a:pPr marL="819150" lvl="1" indent="-358775" algn="just">
                <a:buBlip>
                  <a:blip r:embed="rId3"/>
                </a:buBlip>
              </a:pP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формирования </a:t>
              </a:r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платежного поручения </a:t>
              </a: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воспользуйтесь </a:t>
              </a:r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конструктором</a:t>
              </a: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платежных поручений 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4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http</a:t>
              </a:r>
              <a:r>
                <a:rPr lang="en-US" sz="1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s</a:t>
              </a:r>
              <a:r>
                <a:rPr lang="ru-RU" sz="1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://</a:t>
              </a:r>
              <a:r>
                <a:rPr lang="ru-RU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www.cbr.ru/</a:t>
              </a:r>
              <a:r>
                <a:rPr lang="ru-RU" sz="1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PSystem</a:t>
              </a:r>
              <a:r>
                <a:rPr lang="ru-RU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/</a:t>
              </a:r>
              <a:r>
                <a:rPr lang="ru-RU" sz="1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invoicepr</a:t>
              </a:r>
              <a:r>
                <a:rPr lang="ru-RU" sz="1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/</a:t>
              </a: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3963021" y="1009675"/>
              <a:ext cx="8025760" cy="314226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Aft>
                  <a:spcPts val="600"/>
                </a:spcAft>
              </a:pP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cs typeface="Arial" panose="020B0604020202020204" pitchFamily="34" charset="0"/>
                </a:rPr>
                <a:t>Проверьте наименование юридического лица</a:t>
              </a:r>
              <a:r>
                <a:rPr lang="ru-RU" altLang="ru-R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:</a:t>
              </a:r>
            </a:p>
            <a:p>
              <a:pPr algn="just">
                <a:spcAft>
                  <a:spcPts val="600"/>
                </a:spcAft>
              </a:pPr>
              <a:r>
                <a:rPr lang="ru-RU" altLang="ru-RU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п</a:t>
              </a:r>
              <a:r>
                <a:rPr lang="ru-RU" altLang="ru-RU" sz="1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олное (полное фирменное) наименование МКК </a:t>
              </a:r>
              <a:r>
                <a:rPr lang="ru-RU" altLang="ru-RU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должно содержать словосочетание </a:t>
              </a:r>
              <a:r>
                <a:rPr lang="ru-RU" altLang="ru-RU" sz="1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«микрокредитная компания» </a:t>
              </a:r>
              <a:r>
                <a:rPr lang="ru-RU" altLang="ru-RU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и указание на ее организационно-правовую </a:t>
              </a:r>
              <a:r>
                <a:rPr lang="ru-RU" altLang="ru-RU" sz="1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форму</a:t>
              </a:r>
              <a:r>
                <a:rPr lang="en-US" altLang="ru-RU" sz="1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*</a:t>
              </a:r>
              <a:r>
                <a:rPr lang="ru-RU" altLang="ru-RU" sz="1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. Сокращенное (сокращенное фирменное) наименование МКК </a:t>
              </a:r>
              <a:r>
                <a:rPr lang="ru-RU" altLang="ru-RU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должно содержать словосочетание </a:t>
              </a:r>
              <a:r>
                <a:rPr lang="ru-RU" altLang="ru-RU" sz="1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«микрокредитная компания» </a:t>
              </a:r>
              <a:r>
                <a:rPr lang="ru-RU" altLang="ru-RU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или слово, образованное сочетанием букв </a:t>
              </a:r>
              <a:r>
                <a:rPr lang="ru-RU" altLang="ru-RU" sz="1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«мкк», </a:t>
              </a:r>
              <a:r>
                <a:rPr lang="ru-RU" altLang="ru-RU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и указание на ее организационно-правовую </a:t>
              </a:r>
              <a:r>
                <a:rPr lang="ru-RU" altLang="ru-RU" sz="1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форму</a:t>
              </a:r>
              <a:r>
                <a:rPr lang="en-US" altLang="ru-RU" sz="1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*</a:t>
              </a:r>
              <a:endParaRPr lang="ru-RU" altLang="ru-RU" sz="1400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marL="800100" lvl="1" indent="-342900" algn="just">
                <a:spcAft>
                  <a:spcPts val="600"/>
                </a:spcAft>
                <a:buBlip>
                  <a:blip r:embed="rId3"/>
                </a:buBlip>
              </a:pPr>
              <a:r>
                <a:rPr lang="ru-RU" altLang="ru-RU" sz="1400" i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при необходимости внесите соответствующие изменения в устав и ЕГРЮЛ</a:t>
              </a:r>
            </a:p>
            <a:p>
              <a:pPr marL="800100" lvl="1" indent="-342900" algn="just">
                <a:spcAft>
                  <a:spcPts val="600"/>
                </a:spcAft>
                <a:buBlip>
                  <a:blip r:embed="rId3"/>
                </a:buBlip>
              </a:pPr>
              <a:r>
                <a:rPr lang="ru-RU" altLang="ru-RU" sz="1400" i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юридическое </a:t>
              </a:r>
              <a:r>
                <a:rPr lang="ru-RU" altLang="ru-RU" sz="1400" i="1" dirty="0">
                  <a:solidFill>
                    <a:schemeClr val="bg1"/>
                  </a:solidFill>
                  <a:cs typeface="Arial" panose="020B0604020202020204" pitchFamily="34" charset="0"/>
                </a:rPr>
                <a:t>лицо, намеревающееся приобрести статус </a:t>
              </a:r>
              <a:r>
                <a:rPr lang="ru-RU" altLang="ru-RU" sz="1400" i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МФО в виде МКК, </a:t>
              </a:r>
              <a:r>
                <a:rPr lang="ru-RU" altLang="ru-RU" sz="1400" i="1" dirty="0">
                  <a:solidFill>
                    <a:schemeClr val="bg1"/>
                  </a:solidFill>
                  <a:cs typeface="Arial" panose="020B0604020202020204" pitchFamily="34" charset="0"/>
                </a:rPr>
                <a:t>вправе использовать в своем </a:t>
              </a:r>
              <a:r>
                <a:rPr lang="ru-RU" altLang="ru-RU" sz="1400" i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наименовании (фирменном наименовании</a:t>
              </a:r>
              <a:r>
                <a:rPr lang="ru-RU" altLang="ru-RU" sz="1400" i="1" dirty="0">
                  <a:solidFill>
                    <a:schemeClr val="bg1"/>
                  </a:solidFill>
                  <a:cs typeface="Arial" panose="020B0604020202020204" pitchFamily="34" charset="0"/>
                </a:rPr>
                <a:t>) </a:t>
              </a:r>
              <a:r>
                <a:rPr lang="ru-RU" altLang="ru-RU" sz="1400" i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словосочетани</a:t>
              </a:r>
              <a:r>
                <a:rPr lang="ru-RU" altLang="ru-RU" sz="1400" i="1" dirty="0">
                  <a:solidFill>
                    <a:schemeClr val="bg1"/>
                  </a:solidFill>
                  <a:cs typeface="Arial" panose="020B0604020202020204" pitchFamily="34" charset="0"/>
                </a:rPr>
                <a:t>е</a:t>
              </a:r>
              <a:r>
                <a:rPr lang="ru-RU" altLang="ru-RU" sz="1400" i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«микрокредитная </a:t>
              </a:r>
              <a:r>
                <a:rPr lang="ru-RU" altLang="ru-RU" sz="1400" i="1" dirty="0">
                  <a:solidFill>
                    <a:schemeClr val="bg1"/>
                  </a:solidFill>
                  <a:cs typeface="Arial" panose="020B0604020202020204" pitchFamily="34" charset="0"/>
                </a:rPr>
                <a:t>компания», слово, образованное сочетанием букв </a:t>
              </a:r>
              <a:r>
                <a:rPr lang="ru-RU" altLang="ru-RU" sz="1400" i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«</a:t>
              </a:r>
              <a:r>
                <a:rPr lang="ru-RU" altLang="ru-RU" sz="1400" i="1" dirty="0">
                  <a:solidFill>
                    <a:schemeClr val="bg1"/>
                  </a:solidFill>
                  <a:cs typeface="Arial" panose="020B0604020202020204" pitchFamily="34" charset="0"/>
                </a:rPr>
                <a:t>мкк», в течение </a:t>
              </a:r>
              <a:r>
                <a:rPr lang="ru-RU" altLang="ru-RU" sz="1400" i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90 </a:t>
              </a:r>
              <a:r>
                <a:rPr lang="ru-RU" altLang="ru-RU" sz="1400" i="1" dirty="0">
                  <a:solidFill>
                    <a:schemeClr val="bg1"/>
                  </a:solidFill>
                  <a:cs typeface="Arial" panose="020B0604020202020204" pitchFamily="34" charset="0"/>
                </a:rPr>
                <a:t>календарных дней со дня государственной регистрации юридического лица </a:t>
              </a:r>
              <a:r>
                <a:rPr lang="ru-RU" altLang="ru-RU" sz="1400" i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(изменений</a:t>
              </a:r>
              <a:r>
                <a:rPr lang="ru-RU" altLang="ru-RU" sz="1400" i="1" dirty="0">
                  <a:solidFill>
                    <a:schemeClr val="bg1"/>
                  </a:solidFill>
                  <a:cs typeface="Arial" panose="020B0604020202020204" pitchFamily="34" charset="0"/>
                </a:rPr>
                <a:t>, связанных с наименованием юридического </a:t>
              </a:r>
              <a:r>
                <a:rPr lang="ru-RU" altLang="ru-RU" sz="1400" i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лица)</a:t>
              </a:r>
              <a:endParaRPr lang="ru-RU" altLang="ru-RU" sz="1400" i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75030" y="1362535"/>
            <a:ext cx="3273943" cy="3531646"/>
            <a:chOff x="83589" y="1343010"/>
            <a:chExt cx="3273943" cy="3531646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83589" y="1343010"/>
              <a:ext cx="3273943" cy="3531646"/>
              <a:chOff x="83589" y="1343010"/>
              <a:chExt cx="3273943" cy="3531646"/>
            </a:xfrm>
          </p:grpSpPr>
          <p:grpSp>
            <p:nvGrpSpPr>
              <p:cNvPr id="70" name="Группа 69"/>
              <p:cNvGrpSpPr/>
              <p:nvPr/>
            </p:nvGrpSpPr>
            <p:grpSpPr>
              <a:xfrm>
                <a:off x="83589" y="1343010"/>
                <a:ext cx="3273943" cy="3531646"/>
                <a:chOff x="83589" y="1343010"/>
                <a:chExt cx="3273943" cy="3531646"/>
              </a:xfrm>
            </p:grpSpPr>
            <p:grpSp>
              <p:nvGrpSpPr>
                <p:cNvPr id="72" name="Группа 71"/>
                <p:cNvGrpSpPr/>
                <p:nvPr/>
              </p:nvGrpSpPr>
              <p:grpSpPr>
                <a:xfrm>
                  <a:off x="83589" y="1343010"/>
                  <a:ext cx="3273943" cy="3531646"/>
                  <a:chOff x="83589" y="1343010"/>
                  <a:chExt cx="3273943" cy="3531646"/>
                </a:xfrm>
              </p:grpSpPr>
              <p:grpSp>
                <p:nvGrpSpPr>
                  <p:cNvPr id="78" name="Группа 77"/>
                  <p:cNvGrpSpPr/>
                  <p:nvPr/>
                </p:nvGrpSpPr>
                <p:grpSpPr>
                  <a:xfrm>
                    <a:off x="83589" y="1426433"/>
                    <a:ext cx="83410" cy="2775279"/>
                    <a:chOff x="139928" y="1455870"/>
                    <a:chExt cx="83410" cy="2775279"/>
                  </a:xfrm>
                </p:grpSpPr>
                <p:grpSp>
                  <p:nvGrpSpPr>
                    <p:cNvPr id="89" name="Группа 88"/>
                    <p:cNvGrpSpPr/>
                    <p:nvPr/>
                  </p:nvGrpSpPr>
                  <p:grpSpPr>
                    <a:xfrm>
                      <a:off x="139928" y="1455870"/>
                      <a:ext cx="83410" cy="2169163"/>
                      <a:chOff x="292717" y="1455870"/>
                      <a:chExt cx="83410" cy="2169163"/>
                    </a:xfrm>
                  </p:grpSpPr>
                  <p:grpSp>
                    <p:nvGrpSpPr>
                      <p:cNvPr id="92" name="Группа 91"/>
                      <p:cNvGrpSpPr/>
                      <p:nvPr/>
                    </p:nvGrpSpPr>
                    <p:grpSpPr>
                      <a:xfrm>
                        <a:off x="292717" y="1455870"/>
                        <a:ext cx="83410" cy="1591181"/>
                        <a:chOff x="292717" y="1455870"/>
                        <a:chExt cx="83410" cy="1591181"/>
                      </a:xfrm>
                    </p:grpSpPr>
                    <p:sp>
                      <p:nvSpPr>
                        <p:cNvPr id="95" name="Овал 94"/>
                        <p:cNvSpPr/>
                        <p:nvPr/>
                      </p:nvSpPr>
                      <p:spPr>
                        <a:xfrm>
                          <a:off x="293771" y="2349446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96" name="Овал 95"/>
                        <p:cNvSpPr/>
                        <p:nvPr/>
                      </p:nvSpPr>
                      <p:spPr>
                        <a:xfrm>
                          <a:off x="296751" y="2039764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97" name="Овал 96"/>
                        <p:cNvSpPr/>
                        <p:nvPr/>
                      </p:nvSpPr>
                      <p:spPr>
                        <a:xfrm>
                          <a:off x="294106" y="1756565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98" name="Овал 97"/>
                        <p:cNvSpPr/>
                        <p:nvPr/>
                      </p:nvSpPr>
                      <p:spPr>
                        <a:xfrm>
                          <a:off x="292717" y="1455870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00BBE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rgbClr val="B7B8B9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9" name="Овал 98"/>
                        <p:cNvSpPr/>
                        <p:nvPr/>
                      </p:nvSpPr>
                      <p:spPr>
                        <a:xfrm>
                          <a:off x="292717" y="2652083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00" name="Овал 99"/>
                        <p:cNvSpPr/>
                        <p:nvPr/>
                      </p:nvSpPr>
                      <p:spPr>
                        <a:xfrm>
                          <a:off x="292717" y="2967677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sp>
                    <p:nvSpPr>
                      <p:cNvPr id="93" name="Овал 92"/>
                      <p:cNvSpPr/>
                      <p:nvPr/>
                    </p:nvSpPr>
                    <p:spPr>
                      <a:xfrm>
                        <a:off x="292717" y="3264852"/>
                        <a:ext cx="79376" cy="79374"/>
                      </a:xfrm>
                      <a:prstGeom prst="ellipse">
                        <a:avLst/>
                      </a:prstGeom>
                      <a:solidFill>
                        <a:srgbClr val="B7B8B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94" name="Овал 93"/>
                      <p:cNvSpPr/>
                      <p:nvPr/>
                    </p:nvSpPr>
                    <p:spPr>
                      <a:xfrm>
                        <a:off x="292717" y="3545659"/>
                        <a:ext cx="79376" cy="79374"/>
                      </a:xfrm>
                      <a:prstGeom prst="ellipse">
                        <a:avLst/>
                      </a:prstGeom>
                      <a:solidFill>
                        <a:srgbClr val="B7B8B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sp>
                  <p:nvSpPr>
                    <p:cNvPr id="90" name="Овал 89"/>
                    <p:cNvSpPr/>
                    <p:nvPr/>
                  </p:nvSpPr>
                  <p:spPr>
                    <a:xfrm>
                      <a:off x="139928" y="3846947"/>
                      <a:ext cx="79376" cy="79374"/>
                    </a:xfrm>
                    <a:prstGeom prst="ellipse">
                      <a:avLst/>
                    </a:prstGeom>
                    <a:solidFill>
                      <a:srgbClr val="B7B8B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91" name="Овал 90"/>
                    <p:cNvSpPr/>
                    <p:nvPr/>
                  </p:nvSpPr>
                  <p:spPr>
                    <a:xfrm>
                      <a:off x="139928" y="4151775"/>
                      <a:ext cx="79376" cy="79374"/>
                    </a:xfrm>
                    <a:prstGeom prst="ellipse">
                      <a:avLst/>
                    </a:prstGeom>
                    <a:solidFill>
                      <a:srgbClr val="B7B8B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79" name="TextBox 78">
                    <a:hlinkClick r:id="rId5" action="ppaction://hlinksldjump"/>
                  </p:cNvPr>
                  <p:cNvSpPr txBox="1"/>
                  <p:nvPr/>
                </p:nvSpPr>
                <p:spPr>
                  <a:xfrm>
                    <a:off x="270178" y="1343010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b="1" dirty="0" smtClean="0">
                        <a:solidFill>
                          <a:srgbClr val="00BBE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Подготовительный этап</a:t>
                    </a:r>
                    <a:endParaRPr lang="ru-RU" sz="1000" b="1" dirty="0">
                      <a:solidFill>
                        <a:srgbClr val="00BBE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0" name="TextBox 79">
                    <a:hlinkClick r:id="rId6" action="ppaction://hlinksldjump"/>
                  </p:cNvPr>
                  <p:cNvSpPr txBox="1"/>
                  <p:nvPr/>
                </p:nvSpPr>
                <p:spPr>
                  <a:xfrm>
                    <a:off x="267420" y="2236586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Учредительный документ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" name="TextBox 80">
                    <a:hlinkClick r:id="rId7" action="ppaction://hlinksldjump"/>
                  </p:cNvPr>
                  <p:cNvSpPr txBox="1"/>
                  <p:nvPr/>
                </p:nvSpPr>
                <p:spPr>
                  <a:xfrm>
                    <a:off x="266366" y="2534153"/>
                    <a:ext cx="307547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(РСС)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" name="TextBox 81">
                    <a:hlinkClick r:id="rId8" action="ppaction://hlinksldjump"/>
                  </p:cNvPr>
                  <p:cNvSpPr txBox="1"/>
                  <p:nvPr/>
                </p:nvSpPr>
                <p:spPr>
                  <a:xfrm>
                    <a:off x="274969" y="2832599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(ББ, ОФР, ОСВ)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3" name="TextBox 82">
                    <a:hlinkClick r:id="rId9" action="ppaction://hlinksldjump"/>
                  </p:cNvPr>
                  <p:cNvSpPr txBox="1"/>
                  <p:nvPr/>
                </p:nvSpPr>
                <p:spPr>
                  <a:xfrm>
                    <a:off x="267420" y="3135331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(справки)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4" name="TextBox 83">
                    <a:hlinkClick r:id="rId10" action="ppaction://hlinksldjump"/>
                  </p:cNvPr>
                  <p:cNvSpPr txBox="1"/>
                  <p:nvPr/>
                </p:nvSpPr>
                <p:spPr>
                  <a:xfrm>
                    <a:off x="267420" y="3438063"/>
                    <a:ext cx="3062949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Сведения об акционерах (участниках)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5" name="TextBox 84">
                    <a:hlinkClick r:id="rId11" action="ppaction://hlinksldjump"/>
                  </p:cNvPr>
                  <p:cNvSpPr txBox="1"/>
                  <p:nvPr/>
                </p:nvSpPr>
                <p:spPr>
                  <a:xfrm>
                    <a:off x="274969" y="3736509"/>
                    <a:ext cx="306525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Документы в отношении ЕИО и СДЛ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6" name="TextBox 85">
                    <a:hlinkClick r:id="rId12" action="ppaction://hlinksldjump"/>
                  </p:cNvPr>
                  <p:cNvSpPr txBox="1"/>
                  <p:nvPr/>
                </p:nvSpPr>
                <p:spPr>
                  <a:xfrm>
                    <a:off x="268573" y="4042639"/>
                    <a:ext cx="307938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Иные документы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7" name="TextBox 86">
                    <a:hlinkClick r:id="rId13" action="ppaction://hlinksldjump"/>
                  </p:cNvPr>
                  <p:cNvSpPr txBox="1"/>
                  <p:nvPr/>
                </p:nvSpPr>
                <p:spPr>
                  <a:xfrm>
                    <a:off x="267082" y="4335537"/>
                    <a:ext cx="30904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Направление документов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8" name="TextBox 87">
                    <a:hlinkClick r:id="rId14" action="ppaction://hlinksldjump"/>
                  </p:cNvPr>
                  <p:cNvSpPr txBox="1"/>
                  <p:nvPr/>
                </p:nvSpPr>
                <p:spPr>
                  <a:xfrm>
                    <a:off x="266366" y="4628435"/>
                    <a:ext cx="3066858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Полезные ссылки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74" name="TextBox 73">
                  <a:hlinkClick r:id="rId15" action="ppaction://hlinksldjump"/>
                </p:cNvPr>
                <p:cNvSpPr txBox="1"/>
                <p:nvPr/>
              </p:nvSpPr>
              <p:spPr>
                <a:xfrm>
                  <a:off x="267420" y="1639868"/>
                  <a:ext cx="30629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1500"/>
                    </a:spcAft>
                  </a:pPr>
                  <a:r>
                    <a:rPr lang="ru-RU" sz="1000" dirty="0" smtClean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Заявление (форма 4013)</a:t>
                  </a:r>
                  <a:endParaRPr lang="ru-RU" sz="1000" dirty="0">
                    <a:solidFill>
                      <a:srgbClr val="B7B8B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Овал 74"/>
                <p:cNvSpPr/>
                <p:nvPr/>
              </p:nvSpPr>
              <p:spPr>
                <a:xfrm>
                  <a:off x="83589" y="4404570"/>
                  <a:ext cx="79376" cy="79374"/>
                </a:xfrm>
                <a:prstGeom prst="ellipse">
                  <a:avLst/>
                </a:prstGeom>
                <a:solidFill>
                  <a:srgbClr val="B7B8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1" name="TextBox 70">
                <a:hlinkClick r:id="rId16" action="ppaction://hlinksldjump"/>
              </p:cNvPr>
              <p:cNvSpPr txBox="1"/>
              <p:nvPr/>
            </p:nvSpPr>
            <p:spPr>
              <a:xfrm>
                <a:off x="267420" y="1938227"/>
                <a:ext cx="30629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000" dirty="0" smtClean="0">
                    <a:solidFill>
                      <a:srgbClr val="B7B8B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Комплект документов</a:t>
                </a:r>
                <a:endParaRPr lang="ru-RU" sz="1000" dirty="0">
                  <a:solidFill>
                    <a:srgbClr val="B7B8B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9" name="Овал 68"/>
            <p:cNvSpPr/>
            <p:nvPr/>
          </p:nvSpPr>
          <p:spPr>
            <a:xfrm>
              <a:off x="83589" y="471185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3348972" y="6277616"/>
            <a:ext cx="86425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1000" i="1" baseline="30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0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Фонд, автономная некоммерческая организация, хозяйственное общество или товарищество</a:t>
            </a:r>
          </a:p>
        </p:txBody>
      </p:sp>
    </p:spTree>
    <p:extLst>
      <p:ext uri="{BB962C8B-B14F-4D97-AF65-F5344CB8AC3E}">
        <p14:creationId xmlns:p14="http://schemas.microsoft.com/office/powerpoint/2010/main" val="41211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3348973" y="1362414"/>
            <a:ext cx="8843028" cy="5495586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97324" y="1287463"/>
            <a:ext cx="8194676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984"/>
          <p:cNvSpPr/>
          <p:nvPr/>
        </p:nvSpPr>
        <p:spPr>
          <a:xfrm>
            <a:off x="3391511" y="1767344"/>
            <a:ext cx="463364" cy="49123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indent="-6350">
              <a:lnSpc>
                <a:spcPct val="107000"/>
              </a:lnSpc>
              <a:spcAft>
                <a:spcPts val="800"/>
              </a:spcAft>
            </a:pPr>
            <a:endParaRPr lang="ru-RU" sz="3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3002146" y="1362414"/>
            <a:ext cx="9189854" cy="5492028"/>
            <a:chOff x="3002768" y="1362414"/>
            <a:chExt cx="9173388" cy="5492028"/>
          </a:xfrm>
        </p:grpSpPr>
        <p:grpSp>
          <p:nvGrpSpPr>
            <p:cNvPr id="113" name="Группа 112"/>
            <p:cNvGrpSpPr/>
            <p:nvPr/>
          </p:nvGrpSpPr>
          <p:grpSpPr>
            <a:xfrm>
              <a:off x="3002768" y="1362414"/>
              <a:ext cx="9173388" cy="5492028"/>
              <a:chOff x="3485364" y="1344961"/>
              <a:chExt cx="8601860" cy="5540973"/>
            </a:xfrm>
          </p:grpSpPr>
          <p:sp>
            <p:nvSpPr>
              <p:cNvPr id="124" name="Прямоугольник 123"/>
              <p:cNvSpPr/>
              <p:nvPr/>
            </p:nvSpPr>
            <p:spPr>
              <a:xfrm>
                <a:off x="3810000" y="1344961"/>
                <a:ext cx="8277224" cy="5540973"/>
              </a:xfrm>
              <a:prstGeom prst="rect">
                <a:avLst/>
              </a:prstGeom>
              <a:solidFill>
                <a:srgbClr val="DBDB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</a:p>
              <a:p>
                <a:endPara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3485364" y="1470026"/>
                <a:ext cx="8481735" cy="401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endParaRPr lang="ru-RU" sz="200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14" name="Группа 113"/>
            <p:cNvGrpSpPr/>
            <p:nvPr/>
          </p:nvGrpSpPr>
          <p:grpSpPr>
            <a:xfrm>
              <a:off x="3357570" y="2553830"/>
              <a:ext cx="8694387" cy="3966867"/>
              <a:chOff x="3603895" y="1070551"/>
              <a:chExt cx="9160163" cy="5047215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4512119" y="2946492"/>
                <a:ext cx="12563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 этого</a:t>
                </a: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Rectangle 4"/>
              <p:cNvSpPr>
                <a:spLocks noChangeArrowheads="1"/>
              </p:cNvSpPr>
              <p:nvPr/>
            </p:nvSpPr>
            <p:spPr bwMode="auto">
              <a:xfrm>
                <a:off x="3603895" y="1070551"/>
                <a:ext cx="9160163" cy="17817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spcAft>
                    <a:spcPts val="1200"/>
                  </a:spcAft>
                </a:pPr>
                <a:r>
                  <a:rPr lang="ru-RU" sz="22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После подготовки комплекта документов зайдите в </a:t>
                </a:r>
                <a:r>
                  <a:rPr lang="ru-RU" sz="22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личный кабинет </a:t>
                </a:r>
                <a:r>
                  <a:rPr lang="ru-RU" sz="22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и заполните экранную форму «</a:t>
                </a:r>
                <a:r>
                  <a:rPr lang="ru-RU" sz="22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4013</a:t>
                </a:r>
                <a:r>
                  <a:rPr lang="ru-RU" sz="22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22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Заявление о внесении сведений о юридическом лице в государственный реестр </a:t>
                </a:r>
                <a:r>
                  <a:rPr lang="ru-RU" sz="22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микрофинансовых </a:t>
                </a:r>
                <a:r>
                  <a:rPr lang="ru-RU" sz="22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организаций</a:t>
                </a:r>
                <a:r>
                  <a:rPr lang="ru-RU" sz="22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/ ломбардов»</a:t>
                </a:r>
              </a:p>
            </p:txBody>
          </p:sp>
          <p:sp>
            <p:nvSpPr>
              <p:cNvPr id="117" name="Прямоугольник 116"/>
              <p:cNvSpPr/>
              <p:nvPr/>
            </p:nvSpPr>
            <p:spPr>
              <a:xfrm>
                <a:off x="4041364" y="1301574"/>
                <a:ext cx="333097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endParaRPr lang="ru-RU" sz="2800" b="1" dirty="0">
                  <a:ln w="9525">
                    <a:noFill/>
                    <a:prstDash val="solid"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/>
                </a:endParaRPr>
              </a:p>
            </p:txBody>
          </p:sp>
          <p:pic>
            <p:nvPicPr>
              <p:cNvPr id="118" name="Рисунок 11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2" t="8793" r="2988" b="11418"/>
              <a:stretch/>
            </p:blipFill>
            <p:spPr>
              <a:xfrm>
                <a:off x="6709209" y="5769618"/>
                <a:ext cx="2166254" cy="348148"/>
              </a:xfrm>
              <a:prstGeom prst="roundRect">
                <a:avLst/>
              </a:prstGeom>
            </p:spPr>
          </p:pic>
          <p:grpSp>
            <p:nvGrpSpPr>
              <p:cNvPr id="120" name="Группа 119"/>
              <p:cNvGrpSpPr/>
              <p:nvPr/>
            </p:nvGrpSpPr>
            <p:grpSpPr>
              <a:xfrm>
                <a:off x="4561488" y="3329664"/>
                <a:ext cx="6434187" cy="2312551"/>
                <a:chOff x="4561488" y="2244501"/>
                <a:chExt cx="6434187" cy="2312551"/>
              </a:xfrm>
            </p:grpSpPr>
            <p:pic>
              <p:nvPicPr>
                <p:cNvPr id="121" name="Рисунок 12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40278" y="2642044"/>
                  <a:ext cx="5276606" cy="1278296"/>
                </a:xfrm>
                <a:prstGeom prst="rect">
                  <a:avLst/>
                </a:prstGeom>
              </p:spPr>
            </p:pic>
            <p:sp>
              <p:nvSpPr>
                <p:cNvPr id="122" name="Rectangle 4"/>
                <p:cNvSpPr>
                  <a:spLocks noChangeArrowheads="1"/>
                </p:cNvSpPr>
                <p:nvPr/>
              </p:nvSpPr>
              <p:spPr bwMode="auto">
                <a:xfrm>
                  <a:off x="4561488" y="4224194"/>
                  <a:ext cx="6229426" cy="3328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horz" wrap="square" lIns="91440" tIns="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285750" indent="-285750">
                    <a:spcAft>
                      <a:spcPts val="1200"/>
                    </a:spcAft>
                    <a:buBlip>
                      <a:blip r:embed="rId5"/>
                    </a:buBlip>
                  </a:pPr>
                  <a:r>
                    <a:rPr lang="ru-RU" sz="1400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либо воспользоваться поиском, указав номер процедуры «</a:t>
                  </a:r>
                  <a:r>
                    <a:rPr lang="ru-RU" sz="14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4013</a:t>
                  </a:r>
                  <a:r>
                    <a:rPr lang="ru-RU" sz="1400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»</a:t>
                  </a:r>
                  <a:endParaRPr lang="ru-RU" sz="1400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Rectangle 4"/>
                <p:cNvSpPr>
                  <a:spLocks noChangeArrowheads="1"/>
                </p:cNvSpPr>
                <p:nvPr/>
              </p:nvSpPr>
              <p:spPr bwMode="auto">
                <a:xfrm>
                  <a:off x="4561488" y="2244501"/>
                  <a:ext cx="6434187" cy="2616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horz" wrap="square" lIns="91440" tIns="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285750" indent="-285750">
                    <a:spcAft>
                      <a:spcPts val="1200"/>
                    </a:spcAft>
                    <a:buBlip>
                      <a:blip r:embed="rId5"/>
                    </a:buBlip>
                  </a:pPr>
                  <a:r>
                    <a:rPr lang="ru-RU" sz="1400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в</a:t>
                  </a:r>
                  <a:r>
                    <a:rPr lang="ru-RU" sz="1400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 л</a:t>
                  </a:r>
                  <a:r>
                    <a:rPr lang="ru-RU" sz="1400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ичном </a:t>
                  </a:r>
                  <a:r>
                    <a:rPr lang="ru-RU" sz="1400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кабинете необходимо пройти по следующему пути</a:t>
                  </a:r>
                </a:p>
              </p:txBody>
            </p:sp>
          </p:grpSp>
        </p:grpSp>
      </p:grpSp>
      <p:sp>
        <p:nvSpPr>
          <p:cNvPr id="45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348973" y="350562"/>
            <a:ext cx="8265511" cy="412601"/>
          </a:xfrm>
        </p:spPr>
        <p:txBody>
          <a:bodyPr anchor="t">
            <a:noAutofit/>
          </a:bodyPr>
          <a:lstStyle/>
          <a:p>
            <a:r>
              <a:rPr lang="ru-RU" dirty="0" smtClean="0"/>
              <a:t>ПОДГОТОВКА КОМПЛЕКТА ДОКУМЕНТОВ</a:t>
            </a:r>
            <a:endParaRPr lang="ru-RU" dirty="0"/>
          </a:p>
        </p:txBody>
      </p:sp>
      <p:grpSp>
        <p:nvGrpSpPr>
          <p:cNvPr id="145" name="Группа 144"/>
          <p:cNvGrpSpPr/>
          <p:nvPr/>
        </p:nvGrpSpPr>
        <p:grpSpPr>
          <a:xfrm>
            <a:off x="75030" y="1362535"/>
            <a:ext cx="3273943" cy="3531646"/>
            <a:chOff x="83589" y="1343010"/>
            <a:chExt cx="3273943" cy="3531646"/>
          </a:xfrm>
        </p:grpSpPr>
        <p:grpSp>
          <p:nvGrpSpPr>
            <p:cNvPr id="146" name="Группа 145"/>
            <p:cNvGrpSpPr/>
            <p:nvPr/>
          </p:nvGrpSpPr>
          <p:grpSpPr>
            <a:xfrm>
              <a:off x="83589" y="1343010"/>
              <a:ext cx="3273943" cy="3531646"/>
              <a:chOff x="83589" y="1343010"/>
              <a:chExt cx="3273943" cy="3531646"/>
            </a:xfrm>
          </p:grpSpPr>
          <p:grpSp>
            <p:nvGrpSpPr>
              <p:cNvPr id="148" name="Группа 147"/>
              <p:cNvGrpSpPr/>
              <p:nvPr/>
            </p:nvGrpSpPr>
            <p:grpSpPr>
              <a:xfrm>
                <a:off x="83589" y="1343010"/>
                <a:ext cx="3273943" cy="3531646"/>
                <a:chOff x="83589" y="1343010"/>
                <a:chExt cx="3273943" cy="3531646"/>
              </a:xfrm>
            </p:grpSpPr>
            <p:grpSp>
              <p:nvGrpSpPr>
                <p:cNvPr id="150" name="Группа 149"/>
                <p:cNvGrpSpPr/>
                <p:nvPr/>
              </p:nvGrpSpPr>
              <p:grpSpPr>
                <a:xfrm>
                  <a:off x="83589" y="1343010"/>
                  <a:ext cx="3273943" cy="3531646"/>
                  <a:chOff x="83589" y="1343010"/>
                  <a:chExt cx="3273943" cy="3531646"/>
                </a:xfrm>
              </p:grpSpPr>
              <p:grpSp>
                <p:nvGrpSpPr>
                  <p:cNvPr id="153" name="Группа 152"/>
                  <p:cNvGrpSpPr/>
                  <p:nvPr/>
                </p:nvGrpSpPr>
                <p:grpSpPr>
                  <a:xfrm>
                    <a:off x="83589" y="1426433"/>
                    <a:ext cx="83410" cy="2775279"/>
                    <a:chOff x="139928" y="1455870"/>
                    <a:chExt cx="83410" cy="2775279"/>
                  </a:xfrm>
                </p:grpSpPr>
                <p:grpSp>
                  <p:nvGrpSpPr>
                    <p:cNvPr id="164" name="Группа 163"/>
                    <p:cNvGrpSpPr/>
                    <p:nvPr/>
                  </p:nvGrpSpPr>
                  <p:grpSpPr>
                    <a:xfrm>
                      <a:off x="139928" y="1455870"/>
                      <a:ext cx="83410" cy="2169163"/>
                      <a:chOff x="292717" y="1455870"/>
                      <a:chExt cx="83410" cy="2169163"/>
                    </a:xfrm>
                  </p:grpSpPr>
                  <p:grpSp>
                    <p:nvGrpSpPr>
                      <p:cNvPr id="167" name="Группа 166"/>
                      <p:cNvGrpSpPr/>
                      <p:nvPr/>
                    </p:nvGrpSpPr>
                    <p:grpSpPr>
                      <a:xfrm>
                        <a:off x="292717" y="1455870"/>
                        <a:ext cx="83410" cy="1591181"/>
                        <a:chOff x="292717" y="1455870"/>
                        <a:chExt cx="83410" cy="1591181"/>
                      </a:xfrm>
                    </p:grpSpPr>
                    <p:sp>
                      <p:nvSpPr>
                        <p:cNvPr id="170" name="Овал 169"/>
                        <p:cNvSpPr/>
                        <p:nvPr/>
                      </p:nvSpPr>
                      <p:spPr>
                        <a:xfrm>
                          <a:off x="293771" y="2349446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1" name="Овал 170"/>
                        <p:cNvSpPr/>
                        <p:nvPr/>
                      </p:nvSpPr>
                      <p:spPr>
                        <a:xfrm>
                          <a:off x="296751" y="2039764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2" name="Овал 171"/>
                        <p:cNvSpPr/>
                        <p:nvPr/>
                      </p:nvSpPr>
                      <p:spPr>
                        <a:xfrm>
                          <a:off x="294106" y="1756565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00BBE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3" name="Овал 172"/>
                        <p:cNvSpPr/>
                        <p:nvPr/>
                      </p:nvSpPr>
                      <p:spPr>
                        <a:xfrm>
                          <a:off x="292717" y="1455870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rgbClr val="B7B8B9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4" name="Овал 173"/>
                        <p:cNvSpPr/>
                        <p:nvPr/>
                      </p:nvSpPr>
                      <p:spPr>
                        <a:xfrm>
                          <a:off x="292717" y="2652083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5" name="Овал 174"/>
                        <p:cNvSpPr/>
                        <p:nvPr/>
                      </p:nvSpPr>
                      <p:spPr>
                        <a:xfrm>
                          <a:off x="292717" y="2967677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sp>
                    <p:nvSpPr>
                      <p:cNvPr id="168" name="Овал 167"/>
                      <p:cNvSpPr/>
                      <p:nvPr/>
                    </p:nvSpPr>
                    <p:spPr>
                      <a:xfrm>
                        <a:off x="292717" y="3264852"/>
                        <a:ext cx="79376" cy="79374"/>
                      </a:xfrm>
                      <a:prstGeom prst="ellipse">
                        <a:avLst/>
                      </a:prstGeom>
                      <a:solidFill>
                        <a:srgbClr val="B7B8B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69" name="Овал 168"/>
                      <p:cNvSpPr/>
                      <p:nvPr/>
                    </p:nvSpPr>
                    <p:spPr>
                      <a:xfrm>
                        <a:off x="292717" y="3545659"/>
                        <a:ext cx="79376" cy="79374"/>
                      </a:xfrm>
                      <a:prstGeom prst="ellipse">
                        <a:avLst/>
                      </a:prstGeom>
                      <a:solidFill>
                        <a:srgbClr val="B7B8B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sp>
                  <p:nvSpPr>
                    <p:cNvPr id="165" name="Овал 164"/>
                    <p:cNvSpPr/>
                    <p:nvPr/>
                  </p:nvSpPr>
                  <p:spPr>
                    <a:xfrm>
                      <a:off x="139928" y="3846947"/>
                      <a:ext cx="79376" cy="79374"/>
                    </a:xfrm>
                    <a:prstGeom prst="ellipse">
                      <a:avLst/>
                    </a:prstGeom>
                    <a:solidFill>
                      <a:srgbClr val="B7B8B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66" name="Овал 165"/>
                    <p:cNvSpPr/>
                    <p:nvPr/>
                  </p:nvSpPr>
                  <p:spPr>
                    <a:xfrm>
                      <a:off x="139928" y="4151775"/>
                      <a:ext cx="79376" cy="79374"/>
                    </a:xfrm>
                    <a:prstGeom prst="ellipse">
                      <a:avLst/>
                    </a:prstGeom>
                    <a:solidFill>
                      <a:srgbClr val="B7B8B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154" name="TextBox 153">
                    <a:hlinkClick r:id="rId6" action="ppaction://hlinksldjump"/>
                  </p:cNvPr>
                  <p:cNvSpPr txBox="1"/>
                  <p:nvPr/>
                </p:nvSpPr>
                <p:spPr>
                  <a:xfrm>
                    <a:off x="270178" y="1343010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Подготовительный этап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5" name="TextBox 154">
                    <a:hlinkClick r:id="rId7" action="ppaction://hlinksldjump"/>
                  </p:cNvPr>
                  <p:cNvSpPr txBox="1"/>
                  <p:nvPr/>
                </p:nvSpPr>
                <p:spPr>
                  <a:xfrm>
                    <a:off x="267420" y="2236586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Учредительный документ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6" name="TextBox 155">
                    <a:hlinkClick r:id="rId8" action="ppaction://hlinksldjump"/>
                  </p:cNvPr>
                  <p:cNvSpPr txBox="1"/>
                  <p:nvPr/>
                </p:nvSpPr>
                <p:spPr>
                  <a:xfrm>
                    <a:off x="266366" y="2534153"/>
                    <a:ext cx="307547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(РСС)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7" name="TextBox 156">
                    <a:hlinkClick r:id="rId9" action="ppaction://hlinksldjump"/>
                  </p:cNvPr>
                  <p:cNvSpPr txBox="1"/>
                  <p:nvPr/>
                </p:nvSpPr>
                <p:spPr>
                  <a:xfrm>
                    <a:off x="274969" y="2832599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(ББ, ОФР, ОСВ)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8" name="TextBox 157">
                    <a:hlinkClick r:id="rId10" action="ppaction://hlinksldjump"/>
                  </p:cNvPr>
                  <p:cNvSpPr txBox="1"/>
                  <p:nvPr/>
                </p:nvSpPr>
                <p:spPr>
                  <a:xfrm>
                    <a:off x="267420" y="3135331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(справки)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9" name="TextBox 158">
                    <a:hlinkClick r:id="rId11" action="ppaction://hlinksldjump"/>
                  </p:cNvPr>
                  <p:cNvSpPr txBox="1"/>
                  <p:nvPr/>
                </p:nvSpPr>
                <p:spPr>
                  <a:xfrm>
                    <a:off x="267420" y="3438063"/>
                    <a:ext cx="3062949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Сведения об акционерах (участниках)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" name="TextBox 159">
                    <a:hlinkClick r:id="rId12" action="ppaction://hlinksldjump"/>
                  </p:cNvPr>
                  <p:cNvSpPr txBox="1"/>
                  <p:nvPr/>
                </p:nvSpPr>
                <p:spPr>
                  <a:xfrm>
                    <a:off x="274969" y="3736509"/>
                    <a:ext cx="306525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Документы в отношении ЕИО и СДЛ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" name="TextBox 160">
                    <a:hlinkClick r:id="rId13" action="ppaction://hlinksldjump"/>
                  </p:cNvPr>
                  <p:cNvSpPr txBox="1"/>
                  <p:nvPr/>
                </p:nvSpPr>
                <p:spPr>
                  <a:xfrm>
                    <a:off x="268573" y="4042639"/>
                    <a:ext cx="307938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Иные документы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2" name="TextBox 161">
                    <a:hlinkClick r:id="rId14" action="ppaction://hlinksldjump"/>
                  </p:cNvPr>
                  <p:cNvSpPr txBox="1"/>
                  <p:nvPr/>
                </p:nvSpPr>
                <p:spPr>
                  <a:xfrm>
                    <a:off x="267082" y="4335537"/>
                    <a:ext cx="30904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Направление документов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3" name="TextBox 162">
                    <a:hlinkClick r:id="rId15" action="ppaction://hlinksldjump"/>
                  </p:cNvPr>
                  <p:cNvSpPr txBox="1"/>
                  <p:nvPr/>
                </p:nvSpPr>
                <p:spPr>
                  <a:xfrm>
                    <a:off x="266366" y="4628435"/>
                    <a:ext cx="3066858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Полезные ссылки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51" name="TextBox 150">
                  <a:hlinkClick r:id="rId16" action="ppaction://hlinksldjump"/>
                </p:cNvPr>
                <p:cNvSpPr txBox="1"/>
                <p:nvPr/>
              </p:nvSpPr>
              <p:spPr>
                <a:xfrm>
                  <a:off x="267420" y="1639868"/>
                  <a:ext cx="30629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1500"/>
                    </a:spcAft>
                  </a:pPr>
                  <a:r>
                    <a:rPr lang="ru-RU" sz="1000" b="1" dirty="0" smtClean="0">
                      <a:solidFill>
                        <a:srgbClr val="00BBE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Заявление (форма 4013)</a:t>
                  </a:r>
                  <a:endParaRPr lang="ru-RU" sz="1000" b="1" dirty="0">
                    <a:solidFill>
                      <a:srgbClr val="00BBE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Овал 151"/>
                <p:cNvSpPr/>
                <p:nvPr/>
              </p:nvSpPr>
              <p:spPr>
                <a:xfrm>
                  <a:off x="83589" y="4404570"/>
                  <a:ext cx="79376" cy="79374"/>
                </a:xfrm>
                <a:prstGeom prst="ellipse">
                  <a:avLst/>
                </a:prstGeom>
                <a:solidFill>
                  <a:srgbClr val="B7B8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9" name="TextBox 148">
                <a:hlinkClick r:id="rId17" action="ppaction://hlinksldjump"/>
              </p:cNvPr>
              <p:cNvSpPr txBox="1"/>
              <p:nvPr/>
            </p:nvSpPr>
            <p:spPr>
              <a:xfrm>
                <a:off x="267420" y="1938227"/>
                <a:ext cx="30629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000" dirty="0" smtClean="0">
                    <a:solidFill>
                      <a:srgbClr val="B7B8B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Комплект документов</a:t>
                </a:r>
                <a:endParaRPr lang="ru-RU" sz="1000" dirty="0">
                  <a:solidFill>
                    <a:srgbClr val="B7B8B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7" name="Овал 146"/>
            <p:cNvSpPr/>
            <p:nvPr/>
          </p:nvSpPr>
          <p:spPr>
            <a:xfrm>
              <a:off x="83589" y="471185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3344182" y="1362555"/>
            <a:ext cx="8709993" cy="10618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chemeClr val="bg1"/>
                </a:solidFill>
                <a:cs typeface="Arial" panose="020B0604020202020204" pitchFamily="34" charset="0"/>
              </a:rPr>
              <a:t>Зарегистрируйтесь в личном кабинете участника информационного обмена на сайте Банка России (</a:t>
            </a:r>
            <a:r>
              <a:rPr lang="ru-RU" sz="2200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http</a:t>
            </a:r>
            <a:r>
              <a:rPr lang="en-US" sz="2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s</a:t>
            </a:r>
            <a:r>
              <a:rPr lang="ru-RU" sz="2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://cbr.ru/</a:t>
            </a:r>
            <a:r>
              <a:rPr lang="ru-RU" sz="2200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lk_uio</a:t>
            </a:r>
            <a:r>
              <a:rPr lang="ru-RU" sz="2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/</a:t>
            </a:r>
            <a:r>
              <a:rPr lang="ru-RU" sz="2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2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47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3348973" y="1362414"/>
            <a:ext cx="8843028" cy="5495586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97324" y="1287463"/>
            <a:ext cx="8194676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364818" y="1365972"/>
            <a:ext cx="8827182" cy="5492028"/>
            <a:chOff x="3860159" y="1318120"/>
            <a:chExt cx="8277224" cy="5540973"/>
          </a:xfrm>
        </p:grpSpPr>
        <p:sp>
          <p:nvSpPr>
            <p:cNvPr id="119" name="Прямоугольник 118"/>
            <p:cNvSpPr/>
            <p:nvPr/>
          </p:nvSpPr>
          <p:spPr>
            <a:xfrm>
              <a:off x="3860159" y="1318120"/>
              <a:ext cx="8277224" cy="5540973"/>
            </a:xfrm>
            <a:prstGeom prst="rect">
              <a:avLst/>
            </a:prstGeom>
            <a:solidFill>
              <a:srgbClr val="DBD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181514" y="1323225"/>
              <a:ext cx="7634513" cy="4080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algn="just">
                <a:lnSpc>
                  <a:spcPct val="107000"/>
                </a:lnSpc>
              </a:pPr>
              <a:r>
                <a:rPr lang="ru-RU" sz="2000" dirty="0" smtClean="0">
                  <a:solidFill>
                    <a:prstClr val="black"/>
                  </a:solidFill>
                  <a:latin typeface="Arial"/>
                </a:rPr>
                <a:t>Скачайте файл «</a:t>
              </a:r>
              <a:r>
                <a:rPr lang="ru-RU" sz="2000" b="1" dirty="0" smtClean="0">
                  <a:solidFill>
                    <a:prstClr val="black"/>
                  </a:solidFill>
                  <a:latin typeface="Arial"/>
                </a:rPr>
                <a:t>Форма для заполнения.</a:t>
              </a:r>
              <a:r>
                <a:rPr lang="en-US" sz="2000" b="1" dirty="0" err="1" smtClean="0">
                  <a:solidFill>
                    <a:prstClr val="black"/>
                  </a:solidFill>
                  <a:latin typeface="Arial"/>
                </a:rPr>
                <a:t>xlsm</a:t>
              </a:r>
              <a:r>
                <a:rPr lang="ru-RU" sz="2000" dirty="0" smtClean="0">
                  <a:solidFill>
                    <a:prstClr val="black"/>
                  </a:solidFill>
                  <a:latin typeface="Arial"/>
                </a:rPr>
                <a:t>»</a:t>
              </a:r>
              <a:r>
                <a:rPr lang="en-US" sz="2000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ru-RU" sz="2000" dirty="0" smtClean="0">
                  <a:solidFill>
                    <a:prstClr val="black"/>
                  </a:solidFill>
                  <a:latin typeface="Arial"/>
                </a:rPr>
                <a:t>для формирования комплекта документов</a:t>
              </a:r>
            </a:p>
            <a:p>
              <a:pPr marL="457200" algn="just">
                <a:lnSpc>
                  <a:spcPct val="107000"/>
                </a:lnSpc>
              </a:pPr>
              <a:endParaRPr lang="ru-RU" sz="2000" dirty="0" smtClean="0">
                <a:solidFill>
                  <a:prstClr val="black"/>
                </a:solidFill>
                <a:latin typeface="Arial"/>
              </a:endParaRPr>
            </a:p>
            <a:p>
              <a:pPr marL="457200" algn="just">
                <a:lnSpc>
                  <a:spcPct val="107000"/>
                </a:lnSpc>
              </a:pPr>
              <a:r>
                <a:rPr lang="ru-RU" sz="2000" dirty="0" smtClean="0">
                  <a:solidFill>
                    <a:prstClr val="black"/>
                  </a:solidFill>
                  <a:latin typeface="Arial"/>
                </a:rPr>
                <a:t>Заполните лист «</a:t>
              </a:r>
              <a:r>
                <a:rPr lang="ru-RU" sz="2000" b="1" dirty="0" smtClean="0">
                  <a:solidFill>
                    <a:prstClr val="black"/>
                  </a:solidFill>
                  <a:latin typeface="Arial"/>
                </a:rPr>
                <a:t>Форма</a:t>
              </a:r>
              <a:r>
                <a:rPr lang="ru-RU" sz="2000" dirty="0">
                  <a:solidFill>
                    <a:prstClr val="black"/>
                  </a:solidFill>
                  <a:latin typeface="Arial"/>
                </a:rPr>
                <a:t>» </a:t>
              </a:r>
              <a:r>
                <a:rPr lang="ru-RU" sz="2000" dirty="0" smtClean="0">
                  <a:solidFill>
                    <a:prstClr val="black"/>
                  </a:solidFill>
                  <a:latin typeface="Arial"/>
                </a:rPr>
                <a:t>файла </a:t>
              </a:r>
              <a:r>
                <a:rPr lang="ru-RU" sz="2000" dirty="0">
                  <a:solidFill>
                    <a:prstClr val="black"/>
                  </a:solidFill>
                  <a:latin typeface="Arial"/>
                </a:rPr>
                <a:t>«</a:t>
              </a:r>
              <a:r>
                <a:rPr lang="ru-RU" sz="2000" b="1" dirty="0">
                  <a:solidFill>
                    <a:prstClr val="black"/>
                  </a:solidFill>
                  <a:latin typeface="Arial"/>
                </a:rPr>
                <a:t>Форма для заполнения.</a:t>
              </a:r>
              <a:r>
                <a:rPr lang="en-US" sz="2000" b="1" dirty="0" err="1">
                  <a:solidFill>
                    <a:prstClr val="black"/>
                  </a:solidFill>
                  <a:latin typeface="Arial"/>
                </a:rPr>
                <a:t>xlsm</a:t>
              </a:r>
              <a:r>
                <a:rPr lang="ru-RU" sz="2000" dirty="0">
                  <a:solidFill>
                    <a:prstClr val="black"/>
                  </a:solidFill>
                  <a:latin typeface="Arial"/>
                </a:rPr>
                <a:t>»</a:t>
              </a:r>
              <a:endParaRPr lang="ru-RU" sz="2000" dirty="0" smtClean="0">
                <a:solidFill>
                  <a:prstClr val="black"/>
                </a:solidFill>
                <a:latin typeface="Arial"/>
              </a:endParaRPr>
            </a:p>
            <a:p>
              <a:pPr marL="457200" algn="just">
                <a:lnSpc>
                  <a:spcPct val="107000"/>
                </a:lnSpc>
              </a:pPr>
              <a:endParaRPr lang="ru-RU" sz="2000" dirty="0">
                <a:solidFill>
                  <a:prstClr val="black"/>
                </a:solidFill>
                <a:latin typeface="Arial"/>
              </a:endParaRPr>
            </a:p>
            <a:p>
              <a:pPr marL="457200" algn="just">
                <a:lnSpc>
                  <a:spcPct val="107000"/>
                </a:lnSpc>
              </a:pPr>
              <a:r>
                <a:rPr lang="ru-RU" sz="2000" dirty="0" smtClean="0">
                  <a:solidFill>
                    <a:prstClr val="black"/>
                  </a:solidFill>
                  <a:latin typeface="Arial"/>
                </a:rPr>
                <a:t>Сформируйте документы, нажав на кнопку внизу листа «</a:t>
              </a:r>
              <a:r>
                <a:rPr lang="ru-RU" sz="2000" b="1" dirty="0" smtClean="0">
                  <a:solidFill>
                    <a:prstClr val="black"/>
                  </a:solidFill>
                  <a:latin typeface="Arial"/>
                </a:rPr>
                <a:t>Форма</a:t>
              </a:r>
              <a:r>
                <a:rPr lang="ru-RU" sz="2000" dirty="0" smtClean="0">
                  <a:solidFill>
                    <a:prstClr val="black"/>
                  </a:solidFill>
                  <a:latin typeface="Arial"/>
                </a:rPr>
                <a:t>» </a:t>
              </a:r>
              <a:r>
                <a:rPr lang="ru-RU" sz="2000" dirty="0">
                  <a:solidFill>
                    <a:prstClr val="black"/>
                  </a:solidFill>
                  <a:latin typeface="Arial"/>
                </a:rPr>
                <a:t>файла «</a:t>
              </a:r>
              <a:r>
                <a:rPr lang="ru-RU" sz="2000" b="1" dirty="0">
                  <a:solidFill>
                    <a:prstClr val="black"/>
                  </a:solidFill>
                  <a:latin typeface="Arial"/>
                </a:rPr>
                <a:t>Форма для заполнения.</a:t>
              </a:r>
              <a:r>
                <a:rPr lang="en-US" sz="2000" b="1" dirty="0" err="1">
                  <a:solidFill>
                    <a:prstClr val="black"/>
                  </a:solidFill>
                  <a:latin typeface="Arial"/>
                </a:rPr>
                <a:t>xlsm</a:t>
              </a:r>
              <a:r>
                <a:rPr lang="ru-RU" sz="2000" dirty="0" smtClean="0">
                  <a:solidFill>
                    <a:prstClr val="black"/>
                  </a:solidFill>
                  <a:latin typeface="Arial"/>
                </a:rPr>
                <a:t>»*</a:t>
              </a:r>
              <a:endParaRPr lang="ru-RU" sz="2000" dirty="0">
                <a:solidFill>
                  <a:prstClr val="black"/>
                </a:solidFill>
                <a:latin typeface="Arial"/>
              </a:endParaRPr>
            </a:p>
            <a:p>
              <a:pPr marL="457200" algn="just">
                <a:lnSpc>
                  <a:spcPct val="107000"/>
                </a:lnSpc>
              </a:pPr>
              <a:endPara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algn="just">
                <a:lnSpc>
                  <a:spcPct val="107000"/>
                </a:lnSpc>
              </a:pPr>
              <a:r>
                <a:rPr lang="ru-RU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Скачайте «</a:t>
              </a:r>
              <a:r>
                <a:rPr lang="ru-RU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Чек-лист.</a:t>
              </a:r>
              <a:r>
                <a:rPr lang="en-US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pdf</a:t>
              </a:r>
              <a:r>
                <a:rPr lang="ru-RU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  <a:r>
                <a:rPr lang="en-US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документов, необходимых для внесения сведений о юридическом лице в реестр МФО в виде МКК</a:t>
              </a:r>
              <a:endParaRPr lang="ru-RU" sz="2000" dirty="0" smtClean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2892829" y="6185660"/>
            <a:ext cx="8672654" cy="245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*Доступно редактирование сформировавшихся документов</a:t>
            </a:r>
            <a:endParaRPr lang="ru-RU" sz="1000" dirty="0" smtClean="0">
              <a:solidFill>
                <a:schemeClr val="tx1">
                  <a:lumMod val="50000"/>
                </a:schemeClr>
              </a:solidFill>
              <a:latin typeface="Arial"/>
            </a:endParaRPr>
          </a:p>
        </p:txBody>
      </p:sp>
      <p:grpSp>
        <p:nvGrpSpPr>
          <p:cNvPr id="103" name="Группа 102"/>
          <p:cNvGrpSpPr/>
          <p:nvPr/>
        </p:nvGrpSpPr>
        <p:grpSpPr>
          <a:xfrm>
            <a:off x="3377753" y="3378357"/>
            <a:ext cx="624840" cy="591651"/>
            <a:chOff x="0" y="-35377"/>
            <a:chExt cx="1130300" cy="1162502"/>
          </a:xfrm>
        </p:grpSpPr>
        <p:pic>
          <p:nvPicPr>
            <p:cNvPr id="104" name="Picture 71753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130300" cy="1127125"/>
            </a:xfrm>
            <a:prstGeom prst="rect">
              <a:avLst/>
            </a:prstGeom>
          </p:spPr>
        </p:pic>
        <p:sp>
          <p:nvSpPr>
            <p:cNvPr id="105" name="Rectangle 984"/>
            <p:cNvSpPr/>
            <p:nvPr/>
          </p:nvSpPr>
          <p:spPr>
            <a:xfrm>
              <a:off x="40433" y="-35377"/>
              <a:ext cx="838199" cy="9652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ru-RU" sz="3400" b="1" dirty="0" smtClean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3</a:t>
              </a:r>
              <a:endParaRPr lang="ru-RU" sz="3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3373281" y="4357938"/>
            <a:ext cx="624840" cy="591651"/>
            <a:chOff x="0" y="-35377"/>
            <a:chExt cx="1130300" cy="1162502"/>
          </a:xfrm>
        </p:grpSpPr>
        <p:pic>
          <p:nvPicPr>
            <p:cNvPr id="107" name="Picture 71753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130300" cy="1127125"/>
            </a:xfrm>
            <a:prstGeom prst="rect">
              <a:avLst/>
            </a:prstGeom>
          </p:spPr>
        </p:pic>
        <p:sp>
          <p:nvSpPr>
            <p:cNvPr id="108" name="Rectangle 984"/>
            <p:cNvSpPr/>
            <p:nvPr/>
          </p:nvSpPr>
          <p:spPr>
            <a:xfrm>
              <a:off x="40433" y="-35377"/>
              <a:ext cx="838199" cy="9652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ru-RU" sz="3400" b="1" dirty="0" smtClean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4</a:t>
              </a:r>
              <a:endParaRPr lang="ru-RU" sz="3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01625" y="6085344"/>
            <a:ext cx="552450" cy="552450"/>
            <a:chOff x="504825" y="6026150"/>
            <a:chExt cx="552450" cy="552450"/>
          </a:xfrm>
        </p:grpSpPr>
        <p:sp>
          <p:nvSpPr>
            <p:cNvPr id="51" name="Овал 50"/>
            <p:cNvSpPr/>
            <p:nvPr/>
          </p:nvSpPr>
          <p:spPr>
            <a:xfrm>
              <a:off x="504825" y="6026150"/>
              <a:ext cx="552450" cy="552450"/>
            </a:xfrm>
            <a:prstGeom prst="ellipse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Стрелка вниз 51"/>
            <p:cNvSpPr/>
            <p:nvPr/>
          </p:nvSpPr>
          <p:spPr>
            <a:xfrm>
              <a:off x="673100" y="6156324"/>
              <a:ext cx="215900" cy="250825"/>
            </a:xfrm>
            <a:prstGeom prst="downArrow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>
              <a:off x="650875" y="6467475"/>
              <a:ext cx="260350" cy="0"/>
            </a:xfrm>
            <a:prstGeom prst="line">
              <a:avLst/>
            </a:prstGeom>
            <a:ln w="25400">
              <a:solidFill>
                <a:srgbClr val="00BB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Группа 62"/>
          <p:cNvGrpSpPr/>
          <p:nvPr/>
        </p:nvGrpSpPr>
        <p:grpSpPr>
          <a:xfrm>
            <a:off x="3369726" y="1378481"/>
            <a:ext cx="624840" cy="591651"/>
            <a:chOff x="0" y="-35377"/>
            <a:chExt cx="1130300" cy="1162502"/>
          </a:xfrm>
        </p:grpSpPr>
        <p:pic>
          <p:nvPicPr>
            <p:cNvPr id="64" name="Picture 71753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130300" cy="1127125"/>
            </a:xfrm>
            <a:prstGeom prst="rect">
              <a:avLst/>
            </a:prstGeom>
          </p:spPr>
        </p:pic>
        <p:sp>
          <p:nvSpPr>
            <p:cNvPr id="65" name="Rectangle 984"/>
            <p:cNvSpPr/>
            <p:nvPr/>
          </p:nvSpPr>
          <p:spPr>
            <a:xfrm>
              <a:off x="40433" y="-35377"/>
              <a:ext cx="838199" cy="9652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ru-RU" sz="3400" b="1" dirty="0" smtClean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endParaRPr lang="ru-RU" sz="3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3377753" y="2416768"/>
            <a:ext cx="624840" cy="591651"/>
            <a:chOff x="0" y="-35377"/>
            <a:chExt cx="1130300" cy="1162502"/>
          </a:xfrm>
        </p:grpSpPr>
        <p:pic>
          <p:nvPicPr>
            <p:cNvPr id="67" name="Picture 71753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130300" cy="1127125"/>
            </a:xfrm>
            <a:prstGeom prst="rect">
              <a:avLst/>
            </a:prstGeom>
          </p:spPr>
        </p:pic>
        <p:sp>
          <p:nvSpPr>
            <p:cNvPr id="68" name="Rectangle 984"/>
            <p:cNvSpPr/>
            <p:nvPr/>
          </p:nvSpPr>
          <p:spPr>
            <a:xfrm>
              <a:off x="40433" y="-35377"/>
              <a:ext cx="838199" cy="9652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ru-RU" sz="3400" b="1" dirty="0" smtClean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endParaRPr lang="ru-RU" sz="3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69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348973" y="350562"/>
            <a:ext cx="8265511" cy="412601"/>
          </a:xfrm>
        </p:spPr>
        <p:txBody>
          <a:bodyPr anchor="t">
            <a:noAutofit/>
          </a:bodyPr>
          <a:lstStyle/>
          <a:p>
            <a:r>
              <a:rPr lang="ru-RU" dirty="0" smtClean="0"/>
              <a:t>ПОДГОТОВКА КОМПЛЕКТА ДОКУМЕНТОВ</a:t>
            </a:r>
            <a:endParaRPr lang="ru-RU" dirty="0"/>
          </a:p>
        </p:txBody>
      </p:sp>
      <p:grpSp>
        <p:nvGrpSpPr>
          <p:cNvPr id="150" name="Группа 149"/>
          <p:cNvGrpSpPr/>
          <p:nvPr/>
        </p:nvGrpSpPr>
        <p:grpSpPr>
          <a:xfrm>
            <a:off x="75030" y="1362535"/>
            <a:ext cx="3273943" cy="3531646"/>
            <a:chOff x="83589" y="1343010"/>
            <a:chExt cx="3273943" cy="3531646"/>
          </a:xfrm>
        </p:grpSpPr>
        <p:grpSp>
          <p:nvGrpSpPr>
            <p:cNvPr id="151" name="Группа 150"/>
            <p:cNvGrpSpPr/>
            <p:nvPr/>
          </p:nvGrpSpPr>
          <p:grpSpPr>
            <a:xfrm>
              <a:off x="83589" y="1343010"/>
              <a:ext cx="3273943" cy="3531646"/>
              <a:chOff x="83589" y="1343010"/>
              <a:chExt cx="3273943" cy="3531646"/>
            </a:xfrm>
          </p:grpSpPr>
          <p:grpSp>
            <p:nvGrpSpPr>
              <p:cNvPr id="153" name="Группа 152"/>
              <p:cNvGrpSpPr/>
              <p:nvPr/>
            </p:nvGrpSpPr>
            <p:grpSpPr>
              <a:xfrm>
                <a:off x="83589" y="1343010"/>
                <a:ext cx="3273943" cy="3531646"/>
                <a:chOff x="83589" y="1343010"/>
                <a:chExt cx="3273943" cy="3531646"/>
              </a:xfrm>
            </p:grpSpPr>
            <p:grpSp>
              <p:nvGrpSpPr>
                <p:cNvPr id="155" name="Группа 154"/>
                <p:cNvGrpSpPr/>
                <p:nvPr/>
              </p:nvGrpSpPr>
              <p:grpSpPr>
                <a:xfrm>
                  <a:off x="83589" y="1343010"/>
                  <a:ext cx="3273943" cy="3531646"/>
                  <a:chOff x="83589" y="1343010"/>
                  <a:chExt cx="3273943" cy="3531646"/>
                </a:xfrm>
              </p:grpSpPr>
              <p:grpSp>
                <p:nvGrpSpPr>
                  <p:cNvPr id="158" name="Группа 157"/>
                  <p:cNvGrpSpPr/>
                  <p:nvPr/>
                </p:nvGrpSpPr>
                <p:grpSpPr>
                  <a:xfrm>
                    <a:off x="83589" y="1426433"/>
                    <a:ext cx="83410" cy="2775279"/>
                    <a:chOff x="139928" y="1455870"/>
                    <a:chExt cx="83410" cy="2775279"/>
                  </a:xfrm>
                </p:grpSpPr>
                <p:grpSp>
                  <p:nvGrpSpPr>
                    <p:cNvPr id="169" name="Группа 168"/>
                    <p:cNvGrpSpPr/>
                    <p:nvPr/>
                  </p:nvGrpSpPr>
                  <p:grpSpPr>
                    <a:xfrm>
                      <a:off x="139928" y="1455870"/>
                      <a:ext cx="83410" cy="2169163"/>
                      <a:chOff x="292717" y="1455870"/>
                      <a:chExt cx="83410" cy="2169163"/>
                    </a:xfrm>
                  </p:grpSpPr>
                  <p:grpSp>
                    <p:nvGrpSpPr>
                      <p:cNvPr id="172" name="Группа 171"/>
                      <p:cNvGrpSpPr/>
                      <p:nvPr/>
                    </p:nvGrpSpPr>
                    <p:grpSpPr>
                      <a:xfrm>
                        <a:off x="292717" y="1455870"/>
                        <a:ext cx="83410" cy="1591181"/>
                        <a:chOff x="292717" y="1455870"/>
                        <a:chExt cx="83410" cy="1591181"/>
                      </a:xfrm>
                    </p:grpSpPr>
                    <p:sp>
                      <p:nvSpPr>
                        <p:cNvPr id="175" name="Овал 174"/>
                        <p:cNvSpPr/>
                        <p:nvPr/>
                      </p:nvSpPr>
                      <p:spPr>
                        <a:xfrm>
                          <a:off x="293771" y="2349446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6" name="Овал 175"/>
                        <p:cNvSpPr/>
                        <p:nvPr/>
                      </p:nvSpPr>
                      <p:spPr>
                        <a:xfrm>
                          <a:off x="296751" y="2039764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00BBE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7" name="Овал 176"/>
                        <p:cNvSpPr/>
                        <p:nvPr/>
                      </p:nvSpPr>
                      <p:spPr>
                        <a:xfrm>
                          <a:off x="294106" y="1756565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8" name="Овал 177"/>
                        <p:cNvSpPr/>
                        <p:nvPr/>
                      </p:nvSpPr>
                      <p:spPr>
                        <a:xfrm>
                          <a:off x="292717" y="1455870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rgbClr val="B7B8B9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9" name="Овал 178"/>
                        <p:cNvSpPr/>
                        <p:nvPr/>
                      </p:nvSpPr>
                      <p:spPr>
                        <a:xfrm>
                          <a:off x="292717" y="2652083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80" name="Овал 179"/>
                        <p:cNvSpPr/>
                        <p:nvPr/>
                      </p:nvSpPr>
                      <p:spPr>
                        <a:xfrm>
                          <a:off x="292717" y="2967677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sp>
                    <p:nvSpPr>
                      <p:cNvPr id="173" name="Овал 172"/>
                      <p:cNvSpPr/>
                      <p:nvPr/>
                    </p:nvSpPr>
                    <p:spPr>
                      <a:xfrm>
                        <a:off x="292717" y="3264852"/>
                        <a:ext cx="79376" cy="79374"/>
                      </a:xfrm>
                      <a:prstGeom prst="ellipse">
                        <a:avLst/>
                      </a:prstGeom>
                      <a:solidFill>
                        <a:srgbClr val="B7B8B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74" name="Овал 173"/>
                      <p:cNvSpPr/>
                      <p:nvPr/>
                    </p:nvSpPr>
                    <p:spPr>
                      <a:xfrm>
                        <a:off x="292717" y="3545659"/>
                        <a:ext cx="79376" cy="79374"/>
                      </a:xfrm>
                      <a:prstGeom prst="ellipse">
                        <a:avLst/>
                      </a:prstGeom>
                      <a:solidFill>
                        <a:srgbClr val="B7B8B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sp>
                  <p:nvSpPr>
                    <p:cNvPr id="170" name="Овал 169"/>
                    <p:cNvSpPr/>
                    <p:nvPr/>
                  </p:nvSpPr>
                  <p:spPr>
                    <a:xfrm>
                      <a:off x="139928" y="3846947"/>
                      <a:ext cx="79376" cy="79374"/>
                    </a:xfrm>
                    <a:prstGeom prst="ellipse">
                      <a:avLst/>
                    </a:prstGeom>
                    <a:solidFill>
                      <a:srgbClr val="B7B8B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71" name="Овал 170"/>
                    <p:cNvSpPr/>
                    <p:nvPr/>
                  </p:nvSpPr>
                  <p:spPr>
                    <a:xfrm>
                      <a:off x="139928" y="4151775"/>
                      <a:ext cx="79376" cy="79374"/>
                    </a:xfrm>
                    <a:prstGeom prst="ellipse">
                      <a:avLst/>
                    </a:prstGeom>
                    <a:solidFill>
                      <a:srgbClr val="B7B8B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159" name="TextBox 158">
                    <a:hlinkClick r:id="rId5" action="ppaction://hlinksldjump"/>
                  </p:cNvPr>
                  <p:cNvSpPr txBox="1"/>
                  <p:nvPr/>
                </p:nvSpPr>
                <p:spPr>
                  <a:xfrm>
                    <a:off x="270178" y="1343010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Подготовительный этап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" name="TextBox 159">
                    <a:hlinkClick r:id="rId6" action="ppaction://hlinksldjump"/>
                  </p:cNvPr>
                  <p:cNvSpPr txBox="1"/>
                  <p:nvPr/>
                </p:nvSpPr>
                <p:spPr>
                  <a:xfrm>
                    <a:off x="267420" y="2236586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Учредительный документ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" name="TextBox 160">
                    <a:hlinkClick r:id="rId7" action="ppaction://hlinksldjump"/>
                  </p:cNvPr>
                  <p:cNvSpPr txBox="1"/>
                  <p:nvPr/>
                </p:nvSpPr>
                <p:spPr>
                  <a:xfrm>
                    <a:off x="266366" y="2534153"/>
                    <a:ext cx="307547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(РСС)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2" name="TextBox 161">
                    <a:hlinkClick r:id="rId8" action="ppaction://hlinksldjump"/>
                  </p:cNvPr>
                  <p:cNvSpPr txBox="1"/>
                  <p:nvPr/>
                </p:nvSpPr>
                <p:spPr>
                  <a:xfrm>
                    <a:off x="274969" y="2832599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(ББ, ОФР, ОСВ)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3" name="TextBox 162">
                    <a:hlinkClick r:id="rId9" action="ppaction://hlinksldjump"/>
                  </p:cNvPr>
                  <p:cNvSpPr txBox="1"/>
                  <p:nvPr/>
                </p:nvSpPr>
                <p:spPr>
                  <a:xfrm>
                    <a:off x="267420" y="3135331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(справки)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4" name="TextBox 163">
                    <a:hlinkClick r:id="rId10" action="ppaction://hlinksldjump"/>
                  </p:cNvPr>
                  <p:cNvSpPr txBox="1"/>
                  <p:nvPr/>
                </p:nvSpPr>
                <p:spPr>
                  <a:xfrm>
                    <a:off x="267420" y="3438063"/>
                    <a:ext cx="3062949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Сведения об акционерах (участниках)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5" name="TextBox 164">
                    <a:hlinkClick r:id="rId11" action="ppaction://hlinksldjump"/>
                  </p:cNvPr>
                  <p:cNvSpPr txBox="1"/>
                  <p:nvPr/>
                </p:nvSpPr>
                <p:spPr>
                  <a:xfrm>
                    <a:off x="274969" y="3736509"/>
                    <a:ext cx="306525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Документы в отношении ЕИО и СДЛ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6" name="TextBox 165">
                    <a:hlinkClick r:id="rId12" action="ppaction://hlinksldjump"/>
                  </p:cNvPr>
                  <p:cNvSpPr txBox="1"/>
                  <p:nvPr/>
                </p:nvSpPr>
                <p:spPr>
                  <a:xfrm>
                    <a:off x="268573" y="4042639"/>
                    <a:ext cx="307938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Иные документы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7" name="TextBox 166">
                    <a:hlinkClick r:id="rId13" action="ppaction://hlinksldjump"/>
                  </p:cNvPr>
                  <p:cNvSpPr txBox="1"/>
                  <p:nvPr/>
                </p:nvSpPr>
                <p:spPr>
                  <a:xfrm>
                    <a:off x="267082" y="4335537"/>
                    <a:ext cx="30904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Направление документов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8" name="TextBox 167">
                    <a:hlinkClick r:id="rId14" action="ppaction://hlinksldjump"/>
                  </p:cNvPr>
                  <p:cNvSpPr txBox="1"/>
                  <p:nvPr/>
                </p:nvSpPr>
                <p:spPr>
                  <a:xfrm>
                    <a:off x="266366" y="4628435"/>
                    <a:ext cx="3066858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Полезные ссылки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56" name="TextBox 155">
                  <a:hlinkClick r:id="rId15" action="ppaction://hlinksldjump"/>
                </p:cNvPr>
                <p:cNvSpPr txBox="1"/>
                <p:nvPr/>
              </p:nvSpPr>
              <p:spPr>
                <a:xfrm>
                  <a:off x="267420" y="1639868"/>
                  <a:ext cx="30629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1500"/>
                    </a:spcAft>
                  </a:pPr>
                  <a:r>
                    <a:rPr lang="ru-RU" sz="1000" dirty="0" smtClean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Заявление (форма 4013)</a:t>
                  </a:r>
                  <a:endParaRPr lang="ru-RU" sz="1000" dirty="0">
                    <a:solidFill>
                      <a:srgbClr val="B7B8B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" name="Овал 156"/>
                <p:cNvSpPr/>
                <p:nvPr/>
              </p:nvSpPr>
              <p:spPr>
                <a:xfrm>
                  <a:off x="83589" y="4404570"/>
                  <a:ext cx="79376" cy="79374"/>
                </a:xfrm>
                <a:prstGeom prst="ellipse">
                  <a:avLst/>
                </a:prstGeom>
                <a:solidFill>
                  <a:srgbClr val="B7B8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4" name="TextBox 153">
                <a:hlinkClick r:id="rId16" action="ppaction://hlinksldjump"/>
              </p:cNvPr>
              <p:cNvSpPr txBox="1"/>
              <p:nvPr/>
            </p:nvSpPr>
            <p:spPr>
              <a:xfrm>
                <a:off x="267420" y="1938227"/>
                <a:ext cx="30629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000" b="1" dirty="0" smtClean="0">
                    <a:solidFill>
                      <a:srgbClr val="00BB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Комплект документов</a:t>
                </a:r>
                <a:endParaRPr lang="ru-RU" sz="10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2" name="Овал 151"/>
            <p:cNvSpPr/>
            <p:nvPr/>
          </p:nvSpPr>
          <p:spPr>
            <a:xfrm>
              <a:off x="83589" y="471185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" name="Объект 3">
            <a:hlinkClick r:id="" action="ppaction://ole?verb=1"/>
            <a:hlinkHover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617142"/>
              </p:ext>
            </p:extLst>
          </p:nvPr>
        </p:nvGraphicFramePr>
        <p:xfrm>
          <a:off x="1022350" y="608534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0" name="Лист с поддержкой макросов" showAsIcon="1" r:id="rId17" imgW="914400" imgH="771480" progId="Excel.SheetMacroEnabled.12">
                  <p:embed/>
                </p:oleObj>
              </mc:Choice>
              <mc:Fallback>
                <p:oleObj name="Лист с поддержкой макросов" showAsIcon="1" r:id="rId17" imgW="914400" imgH="771480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22350" y="608534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67277"/>
              </p:ext>
            </p:extLst>
          </p:nvPr>
        </p:nvGraphicFramePr>
        <p:xfrm>
          <a:off x="1729518" y="608534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1" name="Acrobat Document" showAsIcon="1" r:id="rId19" imgW="914400" imgH="771480" progId="AcroExch.Document.DC">
                  <p:embed/>
                </p:oleObj>
              </mc:Choice>
              <mc:Fallback>
                <p:oleObj name="Acrobat Document" showAsIcon="1" r:id="rId19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29518" y="608534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3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3348973" y="1362414"/>
            <a:ext cx="8843028" cy="5495586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327793" y="1366684"/>
            <a:ext cx="8870125" cy="5517019"/>
            <a:chOff x="3956048" y="1374238"/>
            <a:chExt cx="8261566" cy="5562583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981664" y="1395848"/>
              <a:ext cx="8235950" cy="5540973"/>
            </a:xfrm>
            <a:prstGeom prst="rect">
              <a:avLst/>
            </a:prstGeom>
            <a:solidFill>
              <a:srgbClr val="DBD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</a:p>
            <a:p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977278" y="1374238"/>
              <a:ext cx="8083682" cy="1334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Приложите к комплекту документов </a:t>
              </a:r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актуальную </a:t>
              </a:r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редакцию</a:t>
              </a:r>
              <a:r>
                <a:rPr lang="ru-RU" sz="2000" dirty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 устава заявителя</a:t>
              </a:r>
              <a:r>
                <a:rPr lang="ru-RU" sz="2000" b="1" dirty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 с </a:t>
              </a:r>
              <a:r>
                <a:rPr lang="ru-RU" sz="2000" b="1" dirty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отметкой регистрирующего </a:t>
              </a:r>
              <a:r>
                <a:rPr lang="ru-RU" sz="2000" b="1" dirty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органа (ФНС) </a:t>
              </a:r>
              <a:r>
                <a:rPr lang="ru-RU" sz="2000" dirty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в </a:t>
              </a:r>
              <a:r>
                <a:rPr lang="ru-RU" sz="2000" dirty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редакции, действующей на дату направления </a:t>
              </a:r>
              <a:r>
                <a:rPr lang="ru-RU" sz="2000" dirty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в </a:t>
              </a:r>
              <a:r>
                <a:rPr lang="ru-RU" sz="2000" dirty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Банк </a:t>
              </a:r>
              <a:r>
                <a:rPr lang="ru-RU" sz="2000" dirty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России заявления о внесении сведений о заявителе в реестр МФО (заявление)</a:t>
              </a:r>
              <a:endParaRPr lang="ru-RU" sz="20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977234" y="2892640"/>
              <a:ext cx="8098820" cy="930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Отмечаем, что согласно приказу </a:t>
              </a:r>
              <a:r>
                <a:rPr lang="ru-RU" dirty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Минэкономразвития России от 01.08.2018 </a:t>
              </a:r>
              <a:r>
                <a:rPr lang="ru-RU" dirty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/>
              </a:r>
              <a:br>
                <a:rPr lang="ru-RU" dirty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</a:br>
              <a:r>
                <a:rPr lang="ru-RU" dirty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№ 411* юридическое лицо может действовать в качестве общества с ограниченной ответственностью (ООО) на основании типового устава	</a:t>
              </a:r>
              <a:endParaRPr lang="ru-RU" dirty="0">
                <a:solidFill>
                  <a:prstClr val="black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956048" y="6175257"/>
              <a:ext cx="8083685" cy="403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000" dirty="0" smtClean="0">
                  <a:solidFill>
                    <a:schemeClr val="tx1">
                      <a:lumMod val="50000"/>
                    </a:schemeClr>
                  </a:solidFill>
                  <a:latin typeface="Arial"/>
                  <a:cs typeface="Arial" panose="020B0604020202020204" pitchFamily="34" charset="0"/>
                </a:rPr>
                <a:t>*Приказ </a:t>
              </a: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Arial"/>
                  <a:cs typeface="Arial" panose="020B0604020202020204" pitchFamily="34" charset="0"/>
                </a:rPr>
                <a:t>Минэкономразвития России от 01.08.2018 № </a:t>
              </a:r>
              <a:r>
                <a:rPr lang="ru-RU" sz="1000" dirty="0" smtClean="0">
                  <a:solidFill>
                    <a:schemeClr val="tx1">
                      <a:lumMod val="50000"/>
                    </a:schemeClr>
                  </a:solidFill>
                  <a:latin typeface="Arial"/>
                  <a:cs typeface="Arial" panose="020B0604020202020204" pitchFamily="34" charset="0"/>
                </a:rPr>
                <a:t>411 «Об </a:t>
              </a: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Arial"/>
                  <a:cs typeface="Arial" panose="020B0604020202020204" pitchFamily="34" charset="0"/>
                </a:rPr>
                <a:t>утверждении типовых уставов, на основании которых могут действовать общества с ограниченной </a:t>
              </a:r>
              <a:r>
                <a:rPr lang="ru-RU" sz="1000" dirty="0" smtClean="0">
                  <a:solidFill>
                    <a:schemeClr val="tx1">
                      <a:lumMod val="50000"/>
                    </a:schemeClr>
                  </a:solidFill>
                  <a:latin typeface="Arial"/>
                  <a:cs typeface="Arial" panose="020B0604020202020204" pitchFamily="34" charset="0"/>
                </a:rPr>
                <a:t>ответственностью»</a:t>
              </a:r>
            </a:p>
          </p:txBody>
        </p:sp>
      </p:grp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3350587" y="3897383"/>
            <a:ext cx="8511305" cy="4770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lvl="1" indent="-285750" algn="just">
              <a:spcAft>
                <a:spcPts val="1200"/>
              </a:spcAft>
              <a:buBlip>
                <a:blip r:embed="rId3"/>
              </a:buBlip>
            </a:pPr>
            <a:r>
              <a:rPr lang="ru-RU" sz="1400" i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о</a:t>
            </a:r>
            <a:r>
              <a:rPr lang="ru-RU" sz="14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дин из вариантов типового устава </a:t>
            </a:r>
            <a:r>
              <a:rPr lang="ru-RU" sz="1400" i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для ООО сформирован в файле «</a:t>
            </a:r>
            <a:r>
              <a:rPr lang="ru-RU" sz="1400" b="1" dirty="0">
                <a:solidFill>
                  <a:prstClr val="black"/>
                </a:solidFill>
                <a:latin typeface="Arial"/>
              </a:rPr>
              <a:t>Форма </a:t>
            </a:r>
            <a:r>
              <a:rPr lang="ru-RU" sz="1400" b="1" dirty="0" smtClean="0">
                <a:solidFill>
                  <a:prstClr val="black"/>
                </a:solidFill>
                <a:latin typeface="Arial"/>
              </a:rPr>
              <a:t>для заполнения.</a:t>
            </a:r>
            <a:r>
              <a:rPr lang="en-US" sz="1400" b="1" dirty="0" err="1">
                <a:solidFill>
                  <a:prstClr val="black"/>
                </a:solidFill>
                <a:latin typeface="Arial"/>
              </a:rPr>
              <a:t>xlsm</a:t>
            </a:r>
            <a:r>
              <a:rPr lang="ru-RU" sz="14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» (</a:t>
            </a:r>
            <a:r>
              <a:rPr lang="ru-RU" sz="1400" i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лист «</a:t>
            </a:r>
            <a:r>
              <a:rPr lang="ru-RU" sz="1400" b="1" i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Типовой устав</a:t>
            </a:r>
            <a:r>
              <a:rPr lang="ru-RU" sz="14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»)</a:t>
            </a:r>
            <a:endParaRPr lang="ru-RU" sz="14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6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348973" y="350562"/>
            <a:ext cx="8265511" cy="412601"/>
          </a:xfrm>
        </p:spPr>
        <p:txBody>
          <a:bodyPr anchor="t">
            <a:noAutofit/>
          </a:bodyPr>
          <a:lstStyle/>
          <a:p>
            <a:r>
              <a:rPr lang="ru-RU" dirty="0" smtClean="0"/>
              <a:t>ПОДГОТОВКА КОМПЛЕКТА ДОКУМЕНТОВ</a:t>
            </a:r>
            <a:endParaRPr lang="ru-RU" dirty="0"/>
          </a:p>
        </p:txBody>
      </p:sp>
      <p:grpSp>
        <p:nvGrpSpPr>
          <p:cNvPr id="121" name="Группа 120"/>
          <p:cNvGrpSpPr/>
          <p:nvPr/>
        </p:nvGrpSpPr>
        <p:grpSpPr>
          <a:xfrm>
            <a:off x="75030" y="1362535"/>
            <a:ext cx="3273943" cy="3531646"/>
            <a:chOff x="83589" y="1343010"/>
            <a:chExt cx="3273943" cy="3531646"/>
          </a:xfrm>
        </p:grpSpPr>
        <p:grpSp>
          <p:nvGrpSpPr>
            <p:cNvPr id="122" name="Группа 121"/>
            <p:cNvGrpSpPr/>
            <p:nvPr/>
          </p:nvGrpSpPr>
          <p:grpSpPr>
            <a:xfrm>
              <a:off x="83589" y="1343010"/>
              <a:ext cx="3273943" cy="3531646"/>
              <a:chOff x="83589" y="1343010"/>
              <a:chExt cx="3273943" cy="3531646"/>
            </a:xfrm>
          </p:grpSpPr>
          <p:grpSp>
            <p:nvGrpSpPr>
              <p:cNvPr id="124" name="Группа 123"/>
              <p:cNvGrpSpPr/>
              <p:nvPr/>
            </p:nvGrpSpPr>
            <p:grpSpPr>
              <a:xfrm>
                <a:off x="83589" y="1343010"/>
                <a:ext cx="3273943" cy="3531646"/>
                <a:chOff x="83589" y="1343010"/>
                <a:chExt cx="3273943" cy="3531646"/>
              </a:xfrm>
            </p:grpSpPr>
            <p:grpSp>
              <p:nvGrpSpPr>
                <p:cNvPr id="126" name="Группа 125"/>
                <p:cNvGrpSpPr/>
                <p:nvPr/>
              </p:nvGrpSpPr>
              <p:grpSpPr>
                <a:xfrm>
                  <a:off x="83589" y="1343010"/>
                  <a:ext cx="3273943" cy="3531646"/>
                  <a:chOff x="83589" y="1343010"/>
                  <a:chExt cx="3273943" cy="3531646"/>
                </a:xfrm>
              </p:grpSpPr>
              <p:grpSp>
                <p:nvGrpSpPr>
                  <p:cNvPr id="129" name="Группа 128"/>
                  <p:cNvGrpSpPr/>
                  <p:nvPr/>
                </p:nvGrpSpPr>
                <p:grpSpPr>
                  <a:xfrm>
                    <a:off x="83589" y="1426433"/>
                    <a:ext cx="83410" cy="2775279"/>
                    <a:chOff x="139928" y="1455870"/>
                    <a:chExt cx="83410" cy="2775279"/>
                  </a:xfrm>
                </p:grpSpPr>
                <p:grpSp>
                  <p:nvGrpSpPr>
                    <p:cNvPr id="140" name="Группа 139"/>
                    <p:cNvGrpSpPr/>
                    <p:nvPr/>
                  </p:nvGrpSpPr>
                  <p:grpSpPr>
                    <a:xfrm>
                      <a:off x="139928" y="1455870"/>
                      <a:ext cx="83410" cy="2169163"/>
                      <a:chOff x="292717" y="1455870"/>
                      <a:chExt cx="83410" cy="2169163"/>
                    </a:xfrm>
                  </p:grpSpPr>
                  <p:grpSp>
                    <p:nvGrpSpPr>
                      <p:cNvPr id="143" name="Группа 142"/>
                      <p:cNvGrpSpPr/>
                      <p:nvPr/>
                    </p:nvGrpSpPr>
                    <p:grpSpPr>
                      <a:xfrm>
                        <a:off x="292717" y="1455870"/>
                        <a:ext cx="83410" cy="1591181"/>
                        <a:chOff x="292717" y="1455870"/>
                        <a:chExt cx="83410" cy="1591181"/>
                      </a:xfrm>
                    </p:grpSpPr>
                    <p:sp>
                      <p:nvSpPr>
                        <p:cNvPr id="146" name="Овал 145"/>
                        <p:cNvSpPr/>
                        <p:nvPr/>
                      </p:nvSpPr>
                      <p:spPr>
                        <a:xfrm>
                          <a:off x="293771" y="2349446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00BBE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47" name="Овал 146"/>
                        <p:cNvSpPr/>
                        <p:nvPr/>
                      </p:nvSpPr>
                      <p:spPr>
                        <a:xfrm>
                          <a:off x="296751" y="2039764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48" name="Овал 147"/>
                        <p:cNvSpPr/>
                        <p:nvPr/>
                      </p:nvSpPr>
                      <p:spPr>
                        <a:xfrm>
                          <a:off x="294106" y="1756565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49" name="Овал 148"/>
                        <p:cNvSpPr/>
                        <p:nvPr/>
                      </p:nvSpPr>
                      <p:spPr>
                        <a:xfrm>
                          <a:off x="292717" y="1455870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rgbClr val="B7B8B9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50" name="Овал 149"/>
                        <p:cNvSpPr/>
                        <p:nvPr/>
                      </p:nvSpPr>
                      <p:spPr>
                        <a:xfrm>
                          <a:off x="292717" y="2652083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1" name="Овал 150"/>
                        <p:cNvSpPr/>
                        <p:nvPr/>
                      </p:nvSpPr>
                      <p:spPr>
                        <a:xfrm>
                          <a:off x="292717" y="2967677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sp>
                    <p:nvSpPr>
                      <p:cNvPr id="144" name="Овал 143"/>
                      <p:cNvSpPr/>
                      <p:nvPr/>
                    </p:nvSpPr>
                    <p:spPr>
                      <a:xfrm>
                        <a:off x="292717" y="3264852"/>
                        <a:ext cx="79376" cy="79374"/>
                      </a:xfrm>
                      <a:prstGeom prst="ellipse">
                        <a:avLst/>
                      </a:prstGeom>
                      <a:solidFill>
                        <a:srgbClr val="B7B8B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45" name="Овал 144"/>
                      <p:cNvSpPr/>
                      <p:nvPr/>
                    </p:nvSpPr>
                    <p:spPr>
                      <a:xfrm>
                        <a:off x="292717" y="3545659"/>
                        <a:ext cx="79376" cy="79374"/>
                      </a:xfrm>
                      <a:prstGeom prst="ellipse">
                        <a:avLst/>
                      </a:prstGeom>
                      <a:solidFill>
                        <a:srgbClr val="B7B8B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sp>
                  <p:nvSpPr>
                    <p:cNvPr id="141" name="Овал 140"/>
                    <p:cNvSpPr/>
                    <p:nvPr/>
                  </p:nvSpPr>
                  <p:spPr>
                    <a:xfrm>
                      <a:off x="139928" y="3846947"/>
                      <a:ext cx="79376" cy="79374"/>
                    </a:xfrm>
                    <a:prstGeom prst="ellipse">
                      <a:avLst/>
                    </a:prstGeom>
                    <a:solidFill>
                      <a:srgbClr val="B7B8B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42" name="Овал 141"/>
                    <p:cNvSpPr/>
                    <p:nvPr/>
                  </p:nvSpPr>
                  <p:spPr>
                    <a:xfrm>
                      <a:off x="139928" y="4151775"/>
                      <a:ext cx="79376" cy="79374"/>
                    </a:xfrm>
                    <a:prstGeom prst="ellipse">
                      <a:avLst/>
                    </a:prstGeom>
                    <a:solidFill>
                      <a:srgbClr val="B7B8B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130" name="TextBox 129">
                    <a:hlinkClick r:id="rId4" action="ppaction://hlinksldjump"/>
                  </p:cNvPr>
                  <p:cNvSpPr txBox="1"/>
                  <p:nvPr/>
                </p:nvSpPr>
                <p:spPr>
                  <a:xfrm>
                    <a:off x="270178" y="1343010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Подготовительный этап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" name="TextBox 130">
                    <a:hlinkClick r:id="rId5" action="ppaction://hlinksldjump"/>
                  </p:cNvPr>
                  <p:cNvSpPr txBox="1"/>
                  <p:nvPr/>
                </p:nvSpPr>
                <p:spPr>
                  <a:xfrm>
                    <a:off x="267420" y="2236586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b="1" dirty="0" smtClean="0">
                        <a:solidFill>
                          <a:srgbClr val="00BBE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Учредительный документ</a:t>
                    </a:r>
                    <a:endParaRPr lang="ru-RU" sz="1000" b="1" dirty="0">
                      <a:solidFill>
                        <a:srgbClr val="00BBE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" name="TextBox 131">
                    <a:hlinkClick r:id="rId6" action="ppaction://hlinksldjump"/>
                  </p:cNvPr>
                  <p:cNvSpPr txBox="1"/>
                  <p:nvPr/>
                </p:nvSpPr>
                <p:spPr>
                  <a:xfrm>
                    <a:off x="266366" y="2534153"/>
                    <a:ext cx="307547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(РСС)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" name="TextBox 132">
                    <a:hlinkClick r:id="rId7" action="ppaction://hlinksldjump"/>
                  </p:cNvPr>
                  <p:cNvSpPr txBox="1"/>
                  <p:nvPr/>
                </p:nvSpPr>
                <p:spPr>
                  <a:xfrm>
                    <a:off x="274969" y="2832599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(ББ, ОФР, ОСВ)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4" name="TextBox 133">
                    <a:hlinkClick r:id="rId8" action="ppaction://hlinksldjump"/>
                  </p:cNvPr>
                  <p:cNvSpPr txBox="1"/>
                  <p:nvPr/>
                </p:nvSpPr>
                <p:spPr>
                  <a:xfrm>
                    <a:off x="267420" y="3135331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(справки)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" name="TextBox 134">
                    <a:hlinkClick r:id="rId9" action="ppaction://hlinksldjump"/>
                  </p:cNvPr>
                  <p:cNvSpPr txBox="1"/>
                  <p:nvPr/>
                </p:nvSpPr>
                <p:spPr>
                  <a:xfrm>
                    <a:off x="267420" y="3438063"/>
                    <a:ext cx="3062949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Сведения об акционерах (участниках)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6" name="TextBox 135">
                    <a:hlinkClick r:id="rId10" action="ppaction://hlinksldjump"/>
                  </p:cNvPr>
                  <p:cNvSpPr txBox="1"/>
                  <p:nvPr/>
                </p:nvSpPr>
                <p:spPr>
                  <a:xfrm>
                    <a:off x="274969" y="3736509"/>
                    <a:ext cx="306525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Документы в отношении ЕИО и СДЛ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7" name="TextBox 136">
                    <a:hlinkClick r:id="rId11" action="ppaction://hlinksldjump"/>
                  </p:cNvPr>
                  <p:cNvSpPr txBox="1"/>
                  <p:nvPr/>
                </p:nvSpPr>
                <p:spPr>
                  <a:xfrm>
                    <a:off x="268573" y="4042639"/>
                    <a:ext cx="307938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Иные документы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8" name="TextBox 137">
                    <a:hlinkClick r:id="rId12" action="ppaction://hlinksldjump"/>
                  </p:cNvPr>
                  <p:cNvSpPr txBox="1"/>
                  <p:nvPr/>
                </p:nvSpPr>
                <p:spPr>
                  <a:xfrm>
                    <a:off x="267082" y="4335537"/>
                    <a:ext cx="30904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Направление документов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9" name="TextBox 138">
                    <a:hlinkClick r:id="rId13" action="ppaction://hlinksldjump"/>
                  </p:cNvPr>
                  <p:cNvSpPr txBox="1"/>
                  <p:nvPr/>
                </p:nvSpPr>
                <p:spPr>
                  <a:xfrm>
                    <a:off x="266366" y="4628435"/>
                    <a:ext cx="3066858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Полезные ссылки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7" name="TextBox 126">
                  <a:hlinkClick r:id="rId14" action="ppaction://hlinksldjump"/>
                </p:cNvPr>
                <p:cNvSpPr txBox="1"/>
                <p:nvPr/>
              </p:nvSpPr>
              <p:spPr>
                <a:xfrm>
                  <a:off x="267420" y="1639868"/>
                  <a:ext cx="30629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1500"/>
                    </a:spcAft>
                  </a:pPr>
                  <a:r>
                    <a:rPr lang="ru-RU" sz="1000" dirty="0" smtClean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Заявление (форма 4013)</a:t>
                  </a:r>
                  <a:endParaRPr lang="ru-RU" sz="1000" dirty="0">
                    <a:solidFill>
                      <a:srgbClr val="B7B8B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" name="Овал 127"/>
                <p:cNvSpPr/>
                <p:nvPr/>
              </p:nvSpPr>
              <p:spPr>
                <a:xfrm>
                  <a:off x="83589" y="4404570"/>
                  <a:ext cx="79376" cy="79374"/>
                </a:xfrm>
                <a:prstGeom prst="ellipse">
                  <a:avLst/>
                </a:prstGeom>
                <a:solidFill>
                  <a:srgbClr val="B7B8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5" name="TextBox 124">
                <a:hlinkClick r:id="rId15" action="ppaction://hlinksldjump"/>
              </p:cNvPr>
              <p:cNvSpPr txBox="1"/>
              <p:nvPr/>
            </p:nvSpPr>
            <p:spPr>
              <a:xfrm>
                <a:off x="267420" y="1938227"/>
                <a:ext cx="30629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000" dirty="0" smtClean="0">
                    <a:solidFill>
                      <a:srgbClr val="B7B8B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Комплект документов</a:t>
                </a:r>
                <a:endParaRPr lang="ru-RU" sz="1000" dirty="0">
                  <a:solidFill>
                    <a:srgbClr val="B7B8B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3" name="Овал 122"/>
            <p:cNvSpPr/>
            <p:nvPr/>
          </p:nvSpPr>
          <p:spPr>
            <a:xfrm>
              <a:off x="83589" y="471185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641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3348973" y="1362414"/>
            <a:ext cx="8843028" cy="5495586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281408" y="1362415"/>
            <a:ext cx="8919813" cy="5495586"/>
            <a:chOff x="3892810" y="1317027"/>
            <a:chExt cx="8299190" cy="5540973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956050" y="1317027"/>
              <a:ext cx="8235950" cy="5540973"/>
            </a:xfrm>
            <a:prstGeom prst="rect">
              <a:avLst/>
            </a:prstGeom>
            <a:solidFill>
              <a:srgbClr val="DBD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</a:p>
            <a:p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954171" y="3783341"/>
              <a:ext cx="8091317" cy="372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892810" y="4130822"/>
              <a:ext cx="8227371" cy="310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967500" y="1324016"/>
              <a:ext cx="8077991" cy="2915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</a:pPr>
              <a:r>
                <a:rPr lang="ru-RU" sz="17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Минимальный размер собственных средств</a:t>
              </a:r>
              <a:r>
                <a:rPr lang="ru-RU" sz="1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(капитала) </a:t>
              </a:r>
              <a:r>
                <a:rPr lang="ru-RU" sz="1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МКК (за </a:t>
              </a:r>
              <a:r>
                <a:rPr lang="ru-RU" sz="1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исключением </a:t>
              </a:r>
              <a:r>
                <a:rPr lang="ru-RU" sz="1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МФО предпринимательского </a:t>
              </a:r>
              <a:r>
                <a:rPr lang="ru-RU" sz="1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финансирования и организации, учредителем (акционером, участником) которой является Российская Федерация, субъект Российской Федерации, муниципальное образование) </a:t>
              </a:r>
              <a:r>
                <a:rPr lang="ru-RU" sz="1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должен составлять не менее </a:t>
              </a:r>
              <a:r>
                <a:rPr lang="ru-RU" sz="17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5 000 000 руб</a:t>
              </a:r>
              <a:r>
                <a:rPr lang="ru-RU" sz="1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lnSpc>
                  <a:spcPct val="107000"/>
                </a:lnSpc>
              </a:pPr>
              <a:endParaRPr lang="ru-RU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07000"/>
                </a:lnSpc>
              </a:pPr>
              <a:r>
                <a:rPr lang="ru-RU" sz="17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Расчет </a:t>
              </a:r>
              <a:r>
                <a:rPr lang="ru-RU" sz="17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размера собственных средств (капитала) </a:t>
              </a:r>
              <a:r>
                <a:rPr lang="ru-RU" sz="17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заявителя* (РСС) должен </a:t>
              </a:r>
              <a:r>
                <a:rPr lang="ru-RU" sz="17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быть составлен </a:t>
              </a:r>
              <a:r>
                <a:rPr lang="ru-RU" sz="1700" b="1" dirty="0">
                  <a:solidFill>
                    <a:prstClr val="black"/>
                  </a:solidFill>
                  <a:latin typeface="Arial"/>
                </a:rPr>
                <a:t>на дату не ранее чем за 5 рабочих дней</a:t>
              </a:r>
              <a:r>
                <a:rPr lang="ru-RU" sz="1700" dirty="0">
                  <a:solidFill>
                    <a:prstClr val="black"/>
                  </a:solidFill>
                  <a:latin typeface="Arial"/>
                </a:rPr>
                <a:t> до даты направления в Банк России заявления (</a:t>
              </a:r>
              <a:r>
                <a:rPr lang="ru-RU" sz="1700" b="1" dirty="0">
                  <a:solidFill>
                    <a:prstClr val="black"/>
                  </a:solidFill>
                  <a:latin typeface="Arial"/>
                </a:rPr>
                <a:t>расчетная дата</a:t>
              </a:r>
              <a:r>
                <a:rPr lang="ru-RU" sz="1700" dirty="0">
                  <a:solidFill>
                    <a:prstClr val="black"/>
                  </a:solidFill>
                  <a:latin typeface="Arial"/>
                </a:rPr>
                <a:t>) </a:t>
              </a:r>
              <a:r>
                <a:rPr lang="ru-RU" sz="17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в соответствии с </a:t>
              </a:r>
              <a:r>
                <a:rPr lang="ru-RU" sz="17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Указанием Банка </a:t>
              </a:r>
              <a:r>
                <a:rPr lang="ru-RU" sz="1700" b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России </a:t>
              </a:r>
              <a:r>
                <a:rPr lang="ru-RU" sz="1700" b="1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/>
              </a:r>
              <a:br>
                <a:rPr lang="ru-RU" sz="1700" b="1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1700" b="1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от </a:t>
              </a:r>
              <a:r>
                <a:rPr lang="ru-RU" sz="17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01.06.2020 № 5472-У</a:t>
              </a:r>
              <a:r>
                <a:rPr lang="ru-RU" sz="1700" dirty="0" smtClean="0">
                  <a:solidFill>
                    <a:prstClr val="black"/>
                  </a:solidFill>
                  <a:latin typeface="Arial"/>
                </a:rPr>
                <a:t>**</a:t>
              </a:r>
              <a:endParaRPr lang="en-US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892810" y="4861667"/>
              <a:ext cx="751900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967500" y="5961439"/>
              <a:ext cx="8091634" cy="713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0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*Не представляется в </a:t>
              </a: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отношении </a:t>
              </a:r>
              <a:r>
                <a:rPr lang="ru-RU" sz="10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заявителя, учредителем </a:t>
              </a: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(акционером, участником) которого </a:t>
              </a:r>
              <a:r>
                <a:rPr lang="ru-RU" sz="10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является </a:t>
              </a: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Российская Федерация, субъект Российской Федерации, муниципальное образование</a:t>
              </a:r>
            </a:p>
            <a:p>
              <a:pPr algn="just"/>
              <a:r>
                <a:rPr lang="ru-RU" sz="10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**Указание </a:t>
              </a: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Банка России от </a:t>
              </a:r>
              <a:r>
                <a:rPr lang="ru-RU" sz="10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01.06.2020 № 5472-У «Об </a:t>
              </a: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установлении методики определения собственных средств (капитала) микрокредитной компании и формы расчета собственных средств (капитала) микрокредитной </a:t>
              </a:r>
              <a:r>
                <a:rPr lang="ru-RU" sz="10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компании»</a:t>
              </a:r>
              <a:endPara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5319082" y="5817956"/>
            <a:ext cx="88518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3379271" y="4239381"/>
            <a:ext cx="8646896" cy="5386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lvl="1" indent="-285750" algn="just">
              <a:spcAft>
                <a:spcPts val="1200"/>
              </a:spcAft>
              <a:buBlip>
                <a:blip r:embed="rId3"/>
              </a:buBlip>
            </a:pP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РСС сформирован в </a:t>
            </a:r>
            <a:r>
              <a:rPr lang="ru-RU" sz="16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файле </a:t>
            </a:r>
            <a:r>
              <a:rPr lang="ru-RU" sz="1600" i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prstClr val="black"/>
                </a:solidFill>
                <a:latin typeface="Arial"/>
              </a:rPr>
              <a:t>Форма для заполнения.</a:t>
            </a:r>
            <a:r>
              <a:rPr lang="en-US" sz="1600" b="1" dirty="0" err="1">
                <a:solidFill>
                  <a:prstClr val="black"/>
                </a:solidFill>
                <a:latin typeface="Arial"/>
              </a:rPr>
              <a:t>xlsm</a:t>
            </a:r>
            <a:r>
              <a:rPr lang="ru-RU" sz="1600" i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» </a:t>
            </a:r>
            <a:r>
              <a:rPr lang="ru-RU" sz="16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/>
            </a:r>
            <a:br>
              <a:rPr lang="ru-RU" sz="16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</a:br>
            <a:r>
              <a:rPr lang="ru-RU" sz="16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(</a:t>
            </a:r>
            <a:r>
              <a:rPr lang="ru-RU" sz="1600" i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лист </a:t>
            </a:r>
            <a:r>
              <a:rPr lang="ru-RU" sz="16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«</a:t>
            </a:r>
            <a:r>
              <a:rPr lang="ru-RU" sz="1600" b="1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Расчет собственных средств</a:t>
            </a:r>
            <a:r>
              <a:rPr lang="ru-RU" sz="1600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»)</a:t>
            </a:r>
            <a:endParaRPr lang="ru-RU" sz="16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6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348973" y="350562"/>
            <a:ext cx="8265511" cy="412601"/>
          </a:xfrm>
        </p:spPr>
        <p:txBody>
          <a:bodyPr anchor="t">
            <a:noAutofit/>
          </a:bodyPr>
          <a:lstStyle/>
          <a:p>
            <a:r>
              <a:rPr lang="ru-RU" dirty="0" smtClean="0"/>
              <a:t>ПОДГОТОВКА КОМПЛЕКТА ДОКУМЕНТОВ</a:t>
            </a:r>
            <a:endParaRPr lang="ru-RU" dirty="0"/>
          </a:p>
        </p:txBody>
      </p:sp>
      <p:grpSp>
        <p:nvGrpSpPr>
          <p:cNvPr id="128" name="Группа 127"/>
          <p:cNvGrpSpPr/>
          <p:nvPr/>
        </p:nvGrpSpPr>
        <p:grpSpPr>
          <a:xfrm>
            <a:off x="75030" y="1362535"/>
            <a:ext cx="3273943" cy="3531646"/>
            <a:chOff x="83589" y="1343010"/>
            <a:chExt cx="3273943" cy="3531646"/>
          </a:xfrm>
        </p:grpSpPr>
        <p:grpSp>
          <p:nvGrpSpPr>
            <p:cNvPr id="129" name="Группа 128"/>
            <p:cNvGrpSpPr/>
            <p:nvPr/>
          </p:nvGrpSpPr>
          <p:grpSpPr>
            <a:xfrm>
              <a:off x="83589" y="1343010"/>
              <a:ext cx="3273943" cy="3531646"/>
              <a:chOff x="83589" y="1343010"/>
              <a:chExt cx="3273943" cy="3531646"/>
            </a:xfrm>
          </p:grpSpPr>
          <p:grpSp>
            <p:nvGrpSpPr>
              <p:cNvPr id="131" name="Группа 130"/>
              <p:cNvGrpSpPr/>
              <p:nvPr/>
            </p:nvGrpSpPr>
            <p:grpSpPr>
              <a:xfrm>
                <a:off x="83589" y="1343010"/>
                <a:ext cx="3273943" cy="3531646"/>
                <a:chOff x="83589" y="1343010"/>
                <a:chExt cx="3273943" cy="3531646"/>
              </a:xfrm>
            </p:grpSpPr>
            <p:grpSp>
              <p:nvGrpSpPr>
                <p:cNvPr id="133" name="Группа 132"/>
                <p:cNvGrpSpPr/>
                <p:nvPr/>
              </p:nvGrpSpPr>
              <p:grpSpPr>
                <a:xfrm>
                  <a:off x="83589" y="1343010"/>
                  <a:ext cx="3273943" cy="3531646"/>
                  <a:chOff x="83589" y="1343010"/>
                  <a:chExt cx="3273943" cy="3531646"/>
                </a:xfrm>
              </p:grpSpPr>
              <p:grpSp>
                <p:nvGrpSpPr>
                  <p:cNvPr id="136" name="Группа 135"/>
                  <p:cNvGrpSpPr/>
                  <p:nvPr/>
                </p:nvGrpSpPr>
                <p:grpSpPr>
                  <a:xfrm>
                    <a:off x="83589" y="1426433"/>
                    <a:ext cx="83410" cy="2775279"/>
                    <a:chOff x="139928" y="1455870"/>
                    <a:chExt cx="83410" cy="2775279"/>
                  </a:xfrm>
                </p:grpSpPr>
                <p:grpSp>
                  <p:nvGrpSpPr>
                    <p:cNvPr id="147" name="Группа 146"/>
                    <p:cNvGrpSpPr/>
                    <p:nvPr/>
                  </p:nvGrpSpPr>
                  <p:grpSpPr>
                    <a:xfrm>
                      <a:off x="139928" y="1455870"/>
                      <a:ext cx="83410" cy="2169163"/>
                      <a:chOff x="292717" y="1455870"/>
                      <a:chExt cx="83410" cy="2169163"/>
                    </a:xfrm>
                  </p:grpSpPr>
                  <p:grpSp>
                    <p:nvGrpSpPr>
                      <p:cNvPr id="150" name="Группа 149"/>
                      <p:cNvGrpSpPr/>
                      <p:nvPr/>
                    </p:nvGrpSpPr>
                    <p:grpSpPr>
                      <a:xfrm>
                        <a:off x="292717" y="1455870"/>
                        <a:ext cx="83410" cy="1591181"/>
                        <a:chOff x="292717" y="1455870"/>
                        <a:chExt cx="83410" cy="1591181"/>
                      </a:xfrm>
                    </p:grpSpPr>
                    <p:sp>
                      <p:nvSpPr>
                        <p:cNvPr id="153" name="Овал 152"/>
                        <p:cNvSpPr/>
                        <p:nvPr/>
                      </p:nvSpPr>
                      <p:spPr>
                        <a:xfrm>
                          <a:off x="293771" y="2349446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4" name="Овал 153"/>
                        <p:cNvSpPr/>
                        <p:nvPr/>
                      </p:nvSpPr>
                      <p:spPr>
                        <a:xfrm>
                          <a:off x="296751" y="2039764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5" name="Овал 154"/>
                        <p:cNvSpPr/>
                        <p:nvPr/>
                      </p:nvSpPr>
                      <p:spPr>
                        <a:xfrm>
                          <a:off x="294106" y="1756565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6" name="Овал 155"/>
                        <p:cNvSpPr/>
                        <p:nvPr/>
                      </p:nvSpPr>
                      <p:spPr>
                        <a:xfrm>
                          <a:off x="292717" y="1455870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rgbClr val="B7B8B9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57" name="Овал 156"/>
                        <p:cNvSpPr/>
                        <p:nvPr/>
                      </p:nvSpPr>
                      <p:spPr>
                        <a:xfrm>
                          <a:off x="292717" y="2652083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00BBE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8" name="Овал 157"/>
                        <p:cNvSpPr/>
                        <p:nvPr/>
                      </p:nvSpPr>
                      <p:spPr>
                        <a:xfrm>
                          <a:off x="292717" y="2967677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sp>
                    <p:nvSpPr>
                      <p:cNvPr id="151" name="Овал 150"/>
                      <p:cNvSpPr/>
                      <p:nvPr/>
                    </p:nvSpPr>
                    <p:spPr>
                      <a:xfrm>
                        <a:off x="292717" y="3264852"/>
                        <a:ext cx="79376" cy="79374"/>
                      </a:xfrm>
                      <a:prstGeom prst="ellipse">
                        <a:avLst/>
                      </a:prstGeom>
                      <a:solidFill>
                        <a:srgbClr val="B7B8B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52" name="Овал 151"/>
                      <p:cNvSpPr/>
                      <p:nvPr/>
                    </p:nvSpPr>
                    <p:spPr>
                      <a:xfrm>
                        <a:off x="292717" y="3545659"/>
                        <a:ext cx="79376" cy="79374"/>
                      </a:xfrm>
                      <a:prstGeom prst="ellipse">
                        <a:avLst/>
                      </a:prstGeom>
                      <a:solidFill>
                        <a:srgbClr val="B7B8B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sp>
                  <p:nvSpPr>
                    <p:cNvPr id="148" name="Овал 147"/>
                    <p:cNvSpPr/>
                    <p:nvPr/>
                  </p:nvSpPr>
                  <p:spPr>
                    <a:xfrm>
                      <a:off x="139928" y="3846947"/>
                      <a:ext cx="79376" cy="79374"/>
                    </a:xfrm>
                    <a:prstGeom prst="ellipse">
                      <a:avLst/>
                    </a:prstGeom>
                    <a:solidFill>
                      <a:srgbClr val="B7B8B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49" name="Овал 148"/>
                    <p:cNvSpPr/>
                    <p:nvPr/>
                  </p:nvSpPr>
                  <p:spPr>
                    <a:xfrm>
                      <a:off x="139928" y="4151775"/>
                      <a:ext cx="79376" cy="79374"/>
                    </a:xfrm>
                    <a:prstGeom prst="ellipse">
                      <a:avLst/>
                    </a:prstGeom>
                    <a:solidFill>
                      <a:srgbClr val="B7B8B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137" name="TextBox 136">
                    <a:hlinkClick r:id="rId4" action="ppaction://hlinksldjump"/>
                  </p:cNvPr>
                  <p:cNvSpPr txBox="1"/>
                  <p:nvPr/>
                </p:nvSpPr>
                <p:spPr>
                  <a:xfrm>
                    <a:off x="270178" y="1343010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Подготовительный этап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8" name="TextBox 137">
                    <a:hlinkClick r:id="rId5" action="ppaction://hlinksldjump"/>
                  </p:cNvPr>
                  <p:cNvSpPr txBox="1"/>
                  <p:nvPr/>
                </p:nvSpPr>
                <p:spPr>
                  <a:xfrm>
                    <a:off x="267420" y="2236586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Учредительный документ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9" name="TextBox 138">
                    <a:hlinkClick r:id="rId6" action="ppaction://hlinksldjump"/>
                  </p:cNvPr>
                  <p:cNvSpPr txBox="1"/>
                  <p:nvPr/>
                </p:nvSpPr>
                <p:spPr>
                  <a:xfrm>
                    <a:off x="266366" y="2534153"/>
                    <a:ext cx="307547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b="1" dirty="0" smtClean="0">
                        <a:solidFill>
                          <a:srgbClr val="00BBE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(РСС)</a:t>
                    </a:r>
                    <a:endParaRPr lang="ru-RU" sz="1000" b="1" dirty="0">
                      <a:solidFill>
                        <a:srgbClr val="00BBE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0" name="TextBox 139">
                    <a:hlinkClick r:id="rId7" action="ppaction://hlinksldjump"/>
                  </p:cNvPr>
                  <p:cNvSpPr txBox="1"/>
                  <p:nvPr/>
                </p:nvSpPr>
                <p:spPr>
                  <a:xfrm>
                    <a:off x="274969" y="2832599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(ББ, ОФР, ОСВ)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1" name="TextBox 140">
                    <a:hlinkClick r:id="rId8" action="ppaction://hlinksldjump"/>
                  </p:cNvPr>
                  <p:cNvSpPr txBox="1"/>
                  <p:nvPr/>
                </p:nvSpPr>
                <p:spPr>
                  <a:xfrm>
                    <a:off x="267420" y="3135331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(справки)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2" name="TextBox 141">
                    <a:hlinkClick r:id="rId9" action="ppaction://hlinksldjump"/>
                  </p:cNvPr>
                  <p:cNvSpPr txBox="1"/>
                  <p:nvPr/>
                </p:nvSpPr>
                <p:spPr>
                  <a:xfrm>
                    <a:off x="267420" y="3438063"/>
                    <a:ext cx="3062949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Сведения об акционерах (участниках)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3" name="TextBox 142">
                    <a:hlinkClick r:id="rId10" action="ppaction://hlinksldjump"/>
                  </p:cNvPr>
                  <p:cNvSpPr txBox="1"/>
                  <p:nvPr/>
                </p:nvSpPr>
                <p:spPr>
                  <a:xfrm>
                    <a:off x="274969" y="3736509"/>
                    <a:ext cx="306525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Документы в отношении ЕИО и СДЛ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4" name="TextBox 143">
                    <a:hlinkClick r:id="rId11" action="ppaction://hlinksldjump"/>
                  </p:cNvPr>
                  <p:cNvSpPr txBox="1"/>
                  <p:nvPr/>
                </p:nvSpPr>
                <p:spPr>
                  <a:xfrm>
                    <a:off x="268573" y="4042639"/>
                    <a:ext cx="307938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Иные документы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5" name="TextBox 144">
                    <a:hlinkClick r:id="rId12" action="ppaction://hlinksldjump"/>
                  </p:cNvPr>
                  <p:cNvSpPr txBox="1"/>
                  <p:nvPr/>
                </p:nvSpPr>
                <p:spPr>
                  <a:xfrm>
                    <a:off x="267082" y="4335537"/>
                    <a:ext cx="30904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Направление документов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6" name="TextBox 145">
                    <a:hlinkClick r:id="rId13" action="ppaction://hlinksldjump"/>
                  </p:cNvPr>
                  <p:cNvSpPr txBox="1"/>
                  <p:nvPr/>
                </p:nvSpPr>
                <p:spPr>
                  <a:xfrm>
                    <a:off x="266366" y="4628435"/>
                    <a:ext cx="3066858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Полезные ссылки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34" name="TextBox 133">
                  <a:hlinkClick r:id="rId14" action="ppaction://hlinksldjump"/>
                </p:cNvPr>
                <p:cNvSpPr txBox="1"/>
                <p:nvPr/>
              </p:nvSpPr>
              <p:spPr>
                <a:xfrm>
                  <a:off x="267420" y="1639868"/>
                  <a:ext cx="30629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1500"/>
                    </a:spcAft>
                  </a:pPr>
                  <a:r>
                    <a:rPr lang="ru-RU" sz="1000" dirty="0" smtClean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Заявление (форма 4013)</a:t>
                  </a:r>
                  <a:endParaRPr lang="ru-RU" sz="1000" dirty="0">
                    <a:solidFill>
                      <a:srgbClr val="B7B8B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Овал 134"/>
                <p:cNvSpPr/>
                <p:nvPr/>
              </p:nvSpPr>
              <p:spPr>
                <a:xfrm>
                  <a:off x="83589" y="4404570"/>
                  <a:ext cx="79376" cy="79374"/>
                </a:xfrm>
                <a:prstGeom prst="ellipse">
                  <a:avLst/>
                </a:prstGeom>
                <a:solidFill>
                  <a:srgbClr val="B7B8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2" name="TextBox 131">
                <a:hlinkClick r:id="rId15" action="ppaction://hlinksldjump"/>
              </p:cNvPr>
              <p:cNvSpPr txBox="1"/>
              <p:nvPr/>
            </p:nvSpPr>
            <p:spPr>
              <a:xfrm>
                <a:off x="267420" y="1938227"/>
                <a:ext cx="30629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000" dirty="0" smtClean="0">
                    <a:solidFill>
                      <a:srgbClr val="B7B8B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Комплект документов</a:t>
                </a:r>
                <a:endParaRPr lang="ru-RU" sz="1000" dirty="0">
                  <a:solidFill>
                    <a:srgbClr val="B7B8B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0" name="Овал 129"/>
            <p:cNvSpPr/>
            <p:nvPr/>
          </p:nvSpPr>
          <p:spPr>
            <a:xfrm>
              <a:off x="83589" y="471185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368897" y="5100562"/>
            <a:ext cx="868952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расчета собственных средств (капитала) МКК должны соответствовать данным бухгалтерского баланса</a:t>
            </a:r>
          </a:p>
        </p:txBody>
      </p:sp>
    </p:spTree>
    <p:extLst>
      <p:ext uri="{BB962C8B-B14F-4D97-AF65-F5344CB8AC3E}">
        <p14:creationId xmlns:p14="http://schemas.microsoft.com/office/powerpoint/2010/main" val="24826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3348973" y="1362414"/>
            <a:ext cx="8843028" cy="5495586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349375" y="1362414"/>
            <a:ext cx="8847123" cy="5495586"/>
            <a:chOff x="3880534" y="1227753"/>
            <a:chExt cx="8235950" cy="5540973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3880534" y="1227753"/>
              <a:ext cx="8235950" cy="5540973"/>
            </a:xfrm>
            <a:prstGeom prst="rect">
              <a:avLst/>
            </a:prstGeom>
            <a:solidFill>
              <a:srgbClr val="DBD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</a:p>
            <a:p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880534" y="1227753"/>
              <a:ext cx="8087311" cy="3816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Бухгалтерский баланс (ББ) и отчет о финансовых результатах (ОФР) рекомендуем представить* по формам, предусмотренным приложениями 1 и 2 к Положению </a:t>
              </a:r>
              <a:r>
                <a:rPr lang="ru-R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Банка России от 02.10.2024 </a:t>
              </a:r>
              <a:r>
                <a:rPr lang="ru-RU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 844-П**, составленные на расчетную дату </a:t>
              </a:r>
            </a:p>
            <a:p>
              <a:pPr algn="just"/>
              <a:endPara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Регистры бухгалтерского учета* (ОСВ), на основании которых сформированы собственные средства (капитал) МКК, составленные на расчетную дату 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887020" y="5767656"/>
              <a:ext cx="8087310" cy="8688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*Не </a:t>
              </a:r>
              <a:r>
                <a:rPr lang="ru-RU" sz="10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представляются </a:t>
              </a: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отношении </a:t>
              </a:r>
              <a:r>
                <a:rPr lang="ru-RU" sz="10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заявителя, </a:t>
              </a: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учредителем (акционером, участником) которого является Российская Федерация, субъект Российской Федерации, муниципальное образование</a:t>
              </a:r>
            </a:p>
            <a:p>
              <a:pPr algn="just"/>
              <a:r>
                <a:rPr lang="ru-RU" sz="1000" dirty="0" smtClean="0">
                  <a:solidFill>
                    <a:schemeClr val="tx1">
                      <a:lumMod val="50000"/>
                    </a:schemeClr>
                  </a:solidFill>
                  <a:latin typeface="Arial"/>
                  <a:cs typeface="Arial" panose="020B0604020202020204" pitchFamily="34" charset="0"/>
                </a:rPr>
                <a:t>*Положение </a:t>
              </a: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Arial"/>
                  <a:cs typeface="Arial" panose="020B0604020202020204" pitchFamily="34" charset="0"/>
                </a:rPr>
                <a:t>Банка России от 02.10.2024 </a:t>
              </a:r>
              <a:r>
                <a:rPr lang="ru-RU" sz="1000" dirty="0" smtClean="0">
                  <a:solidFill>
                    <a:schemeClr val="tx1">
                      <a:lumMod val="50000"/>
                    </a:schemeClr>
                  </a:solidFill>
                  <a:latin typeface="Arial"/>
                  <a:cs typeface="Arial" panose="020B0604020202020204" pitchFamily="34" charset="0"/>
                </a:rPr>
                <a:t>№ 844-П «О </a:t>
              </a: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Arial"/>
                  <a:cs typeface="Arial" panose="020B0604020202020204" pitchFamily="34" charset="0"/>
                </a:rPr>
                <a:t>формах раскрытия информации в годовой бухгалтерской (финансовой) отчетности отдельных некредитных финансовых организаций, бюро кредитных историй, кредитных рейтинговых агентств и порядке группировки счетов бухгалтерского учета в соответствии с показателями годовой бухгалтерской (финансовой) </a:t>
              </a:r>
              <a:r>
                <a:rPr lang="ru-RU" sz="1000" dirty="0" smtClean="0">
                  <a:solidFill>
                    <a:schemeClr val="tx1">
                      <a:lumMod val="50000"/>
                    </a:schemeClr>
                  </a:solidFill>
                  <a:latin typeface="Arial"/>
                  <a:cs typeface="Arial" panose="020B0604020202020204" pitchFamily="34" charset="0"/>
                </a:rPr>
                <a:t>отчетности»</a:t>
              </a:r>
            </a:p>
          </p:txBody>
        </p:sp>
      </p:grp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3343345" y="2690690"/>
            <a:ext cx="8633318" cy="6001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lvl="1" indent="-285750" algn="just">
              <a:spcAft>
                <a:spcPts val="1200"/>
              </a:spcAft>
              <a:buBlip>
                <a:blip r:embed="rId3"/>
              </a:buBlip>
            </a:pPr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ББ сформирован в </a:t>
            </a:r>
            <a:r>
              <a:rPr lang="ru-RU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файле «</a:t>
            </a:r>
            <a:r>
              <a:rPr lang="ru-RU" b="1" dirty="0" smtClean="0">
                <a:solidFill>
                  <a:prstClr val="black"/>
                </a:solidFill>
                <a:latin typeface="Arial"/>
              </a:rPr>
              <a:t>Форма для заполнения.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xlsm</a:t>
            </a:r>
            <a:r>
              <a:rPr lang="ru-RU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» </a:t>
            </a:r>
            <a:br>
              <a:rPr lang="ru-RU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</a:br>
            <a:r>
              <a:rPr lang="ru-RU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(лист «</a:t>
            </a:r>
            <a:r>
              <a:rPr lang="ru-RU" b="1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Бухгалтерский баланс</a:t>
            </a:r>
            <a:r>
              <a:rPr lang="ru-RU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»)</a:t>
            </a:r>
            <a:endParaRPr lang="ru-RU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3356343" y="3327803"/>
            <a:ext cx="8656997" cy="6001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lvl="1" indent="-285750" algn="just">
              <a:spcAft>
                <a:spcPts val="1200"/>
              </a:spcAft>
              <a:buBlip>
                <a:blip r:embed="rId3"/>
              </a:buBlip>
            </a:pPr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ОФР сформирован в </a:t>
            </a:r>
            <a:r>
              <a:rPr lang="ru-RU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файле «</a:t>
            </a:r>
            <a:r>
              <a:rPr lang="ru-RU" b="1" dirty="0" smtClean="0">
                <a:solidFill>
                  <a:prstClr val="black"/>
                </a:solidFill>
                <a:latin typeface="Arial"/>
              </a:rPr>
              <a:t>Форма для заполнения.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xlsm</a:t>
            </a:r>
            <a:r>
              <a:rPr lang="ru-RU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» </a:t>
            </a:r>
            <a:br>
              <a:rPr lang="ru-RU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</a:br>
            <a:r>
              <a:rPr lang="ru-RU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(лист «</a:t>
            </a:r>
            <a:r>
              <a:rPr lang="ru-RU" b="1" i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Отчет о финансовых </a:t>
            </a:r>
            <a:r>
              <a:rPr lang="ru-RU" b="1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результатах</a:t>
            </a:r>
            <a:r>
              <a:rPr lang="ru-RU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»)</a:t>
            </a:r>
            <a:endParaRPr lang="ru-RU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3361401" y="5200421"/>
            <a:ext cx="8675428" cy="6001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lvl="1" indent="-285750" algn="just">
              <a:spcAft>
                <a:spcPts val="1200"/>
              </a:spcAft>
              <a:buBlip>
                <a:blip r:embed="rId3"/>
              </a:buBlip>
            </a:pPr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ОСВ сформирована в файле </a:t>
            </a:r>
            <a:r>
              <a:rPr lang="ru-RU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«</a:t>
            </a:r>
            <a:r>
              <a:rPr lang="ru-RU" b="1" dirty="0" smtClean="0">
                <a:solidFill>
                  <a:prstClr val="black"/>
                </a:solidFill>
                <a:latin typeface="Arial"/>
              </a:rPr>
              <a:t>Форма для заполнения.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xlsm</a:t>
            </a:r>
            <a:r>
              <a:rPr lang="ru-RU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» </a:t>
            </a:r>
            <a:br>
              <a:rPr lang="ru-RU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</a:br>
            <a:r>
              <a:rPr lang="ru-RU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(лист «</a:t>
            </a:r>
            <a:r>
              <a:rPr lang="ru-RU" b="1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Оборотно-сальдовая ведомость</a:t>
            </a:r>
            <a:r>
              <a:rPr lang="ru-RU" i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»)</a:t>
            </a:r>
            <a:endParaRPr lang="ru-RU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9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348973" y="350562"/>
            <a:ext cx="8265511" cy="412601"/>
          </a:xfrm>
        </p:spPr>
        <p:txBody>
          <a:bodyPr anchor="t">
            <a:noAutofit/>
          </a:bodyPr>
          <a:lstStyle/>
          <a:p>
            <a:r>
              <a:rPr lang="ru-RU" dirty="0" smtClean="0"/>
              <a:t>ПОДГОТОВКА КОМПЛЕКТА ДОКУМЕНТОВ</a:t>
            </a:r>
            <a:endParaRPr lang="ru-RU" dirty="0"/>
          </a:p>
        </p:txBody>
      </p:sp>
      <p:grpSp>
        <p:nvGrpSpPr>
          <p:cNvPr id="126" name="Группа 125"/>
          <p:cNvGrpSpPr/>
          <p:nvPr/>
        </p:nvGrpSpPr>
        <p:grpSpPr>
          <a:xfrm>
            <a:off x="75030" y="1362535"/>
            <a:ext cx="3273943" cy="3531646"/>
            <a:chOff x="83589" y="1343010"/>
            <a:chExt cx="3273943" cy="3531646"/>
          </a:xfrm>
        </p:grpSpPr>
        <p:grpSp>
          <p:nvGrpSpPr>
            <p:cNvPr id="127" name="Группа 126"/>
            <p:cNvGrpSpPr/>
            <p:nvPr/>
          </p:nvGrpSpPr>
          <p:grpSpPr>
            <a:xfrm>
              <a:off x="83589" y="1343010"/>
              <a:ext cx="3273943" cy="3531646"/>
              <a:chOff x="83589" y="1343010"/>
              <a:chExt cx="3273943" cy="3531646"/>
            </a:xfrm>
          </p:grpSpPr>
          <p:grpSp>
            <p:nvGrpSpPr>
              <p:cNvPr id="129" name="Группа 128"/>
              <p:cNvGrpSpPr/>
              <p:nvPr/>
            </p:nvGrpSpPr>
            <p:grpSpPr>
              <a:xfrm>
                <a:off x="83589" y="1343010"/>
                <a:ext cx="3273943" cy="3531646"/>
                <a:chOff x="83589" y="1343010"/>
                <a:chExt cx="3273943" cy="3531646"/>
              </a:xfrm>
            </p:grpSpPr>
            <p:grpSp>
              <p:nvGrpSpPr>
                <p:cNvPr id="131" name="Группа 130"/>
                <p:cNvGrpSpPr/>
                <p:nvPr/>
              </p:nvGrpSpPr>
              <p:grpSpPr>
                <a:xfrm>
                  <a:off x="83589" y="1343010"/>
                  <a:ext cx="3273943" cy="3531646"/>
                  <a:chOff x="83589" y="1343010"/>
                  <a:chExt cx="3273943" cy="3531646"/>
                </a:xfrm>
              </p:grpSpPr>
              <p:grpSp>
                <p:nvGrpSpPr>
                  <p:cNvPr id="134" name="Группа 133"/>
                  <p:cNvGrpSpPr/>
                  <p:nvPr/>
                </p:nvGrpSpPr>
                <p:grpSpPr>
                  <a:xfrm>
                    <a:off x="83589" y="1426433"/>
                    <a:ext cx="83410" cy="2775279"/>
                    <a:chOff x="139928" y="1455870"/>
                    <a:chExt cx="83410" cy="2775279"/>
                  </a:xfrm>
                </p:grpSpPr>
                <p:grpSp>
                  <p:nvGrpSpPr>
                    <p:cNvPr id="145" name="Группа 144"/>
                    <p:cNvGrpSpPr/>
                    <p:nvPr/>
                  </p:nvGrpSpPr>
                  <p:grpSpPr>
                    <a:xfrm>
                      <a:off x="139928" y="1455870"/>
                      <a:ext cx="83410" cy="2169163"/>
                      <a:chOff x="292717" y="1455870"/>
                      <a:chExt cx="83410" cy="2169163"/>
                    </a:xfrm>
                  </p:grpSpPr>
                  <p:grpSp>
                    <p:nvGrpSpPr>
                      <p:cNvPr id="148" name="Группа 147"/>
                      <p:cNvGrpSpPr/>
                      <p:nvPr/>
                    </p:nvGrpSpPr>
                    <p:grpSpPr>
                      <a:xfrm>
                        <a:off x="292717" y="1455870"/>
                        <a:ext cx="83410" cy="1591181"/>
                        <a:chOff x="292717" y="1455870"/>
                        <a:chExt cx="83410" cy="1591181"/>
                      </a:xfrm>
                    </p:grpSpPr>
                    <p:sp>
                      <p:nvSpPr>
                        <p:cNvPr id="151" name="Овал 150"/>
                        <p:cNvSpPr/>
                        <p:nvPr/>
                      </p:nvSpPr>
                      <p:spPr>
                        <a:xfrm>
                          <a:off x="293771" y="2349446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2" name="Овал 151"/>
                        <p:cNvSpPr/>
                        <p:nvPr/>
                      </p:nvSpPr>
                      <p:spPr>
                        <a:xfrm>
                          <a:off x="296751" y="2039764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3" name="Овал 152"/>
                        <p:cNvSpPr/>
                        <p:nvPr/>
                      </p:nvSpPr>
                      <p:spPr>
                        <a:xfrm>
                          <a:off x="294106" y="1756565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4" name="Овал 153"/>
                        <p:cNvSpPr/>
                        <p:nvPr/>
                      </p:nvSpPr>
                      <p:spPr>
                        <a:xfrm>
                          <a:off x="292717" y="1455870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rgbClr val="B7B8B9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55" name="Овал 154"/>
                        <p:cNvSpPr/>
                        <p:nvPr/>
                      </p:nvSpPr>
                      <p:spPr>
                        <a:xfrm>
                          <a:off x="292717" y="2652083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B7B8B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6" name="Овал 155"/>
                        <p:cNvSpPr/>
                        <p:nvPr/>
                      </p:nvSpPr>
                      <p:spPr>
                        <a:xfrm>
                          <a:off x="292717" y="2967677"/>
                          <a:ext cx="79376" cy="79374"/>
                        </a:xfrm>
                        <a:prstGeom prst="ellipse">
                          <a:avLst/>
                        </a:prstGeom>
                        <a:solidFill>
                          <a:srgbClr val="00BBE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sp>
                    <p:nvSpPr>
                      <p:cNvPr id="149" name="Овал 148"/>
                      <p:cNvSpPr/>
                      <p:nvPr/>
                    </p:nvSpPr>
                    <p:spPr>
                      <a:xfrm>
                        <a:off x="292717" y="3264852"/>
                        <a:ext cx="79376" cy="79374"/>
                      </a:xfrm>
                      <a:prstGeom prst="ellipse">
                        <a:avLst/>
                      </a:prstGeom>
                      <a:solidFill>
                        <a:srgbClr val="B7B8B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50" name="Овал 149"/>
                      <p:cNvSpPr/>
                      <p:nvPr/>
                    </p:nvSpPr>
                    <p:spPr>
                      <a:xfrm>
                        <a:off x="292717" y="3545659"/>
                        <a:ext cx="79376" cy="79374"/>
                      </a:xfrm>
                      <a:prstGeom prst="ellipse">
                        <a:avLst/>
                      </a:prstGeom>
                      <a:solidFill>
                        <a:srgbClr val="B7B8B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sp>
                  <p:nvSpPr>
                    <p:cNvPr id="146" name="Овал 145"/>
                    <p:cNvSpPr/>
                    <p:nvPr/>
                  </p:nvSpPr>
                  <p:spPr>
                    <a:xfrm>
                      <a:off x="139928" y="3846947"/>
                      <a:ext cx="79376" cy="79374"/>
                    </a:xfrm>
                    <a:prstGeom prst="ellipse">
                      <a:avLst/>
                    </a:prstGeom>
                    <a:solidFill>
                      <a:srgbClr val="B7B8B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47" name="Овал 146"/>
                    <p:cNvSpPr/>
                    <p:nvPr/>
                  </p:nvSpPr>
                  <p:spPr>
                    <a:xfrm>
                      <a:off x="139928" y="4151775"/>
                      <a:ext cx="79376" cy="79374"/>
                    </a:xfrm>
                    <a:prstGeom prst="ellipse">
                      <a:avLst/>
                    </a:prstGeom>
                    <a:solidFill>
                      <a:srgbClr val="B7B8B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135" name="TextBox 134">
                    <a:hlinkClick r:id="rId4" action="ppaction://hlinksldjump"/>
                  </p:cNvPr>
                  <p:cNvSpPr txBox="1"/>
                  <p:nvPr/>
                </p:nvSpPr>
                <p:spPr>
                  <a:xfrm>
                    <a:off x="270178" y="1343010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Подготовительный этап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6" name="TextBox 135">
                    <a:hlinkClick r:id="rId5" action="ppaction://hlinksldjump"/>
                  </p:cNvPr>
                  <p:cNvSpPr txBox="1"/>
                  <p:nvPr/>
                </p:nvSpPr>
                <p:spPr>
                  <a:xfrm>
                    <a:off x="267420" y="2236586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Учредительный документ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7" name="TextBox 136">
                    <a:hlinkClick r:id="rId6" action="ppaction://hlinksldjump"/>
                  </p:cNvPr>
                  <p:cNvSpPr txBox="1"/>
                  <p:nvPr/>
                </p:nvSpPr>
                <p:spPr>
                  <a:xfrm>
                    <a:off x="266366" y="2534153"/>
                    <a:ext cx="307547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(РСС)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8" name="TextBox 137">
                    <a:hlinkClick r:id="rId7" action="ppaction://hlinksldjump"/>
                  </p:cNvPr>
                  <p:cNvSpPr txBox="1"/>
                  <p:nvPr/>
                </p:nvSpPr>
                <p:spPr>
                  <a:xfrm>
                    <a:off x="274969" y="2832599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b="1" dirty="0" smtClean="0">
                        <a:solidFill>
                          <a:srgbClr val="00BBE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(ББ, ОФР, ОСВ)</a:t>
                    </a:r>
                    <a:endParaRPr lang="ru-RU" sz="1000" b="1" dirty="0">
                      <a:solidFill>
                        <a:srgbClr val="00BBE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9" name="TextBox 138">
                    <a:hlinkClick r:id="rId8" action="ppaction://hlinksldjump"/>
                  </p:cNvPr>
                  <p:cNvSpPr txBox="1"/>
                  <p:nvPr/>
                </p:nvSpPr>
                <p:spPr>
                  <a:xfrm>
                    <a:off x="267420" y="3135331"/>
                    <a:ext cx="3062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Бухгалтерские документы (справки)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0" name="TextBox 139">
                    <a:hlinkClick r:id="rId9" action="ppaction://hlinksldjump"/>
                  </p:cNvPr>
                  <p:cNvSpPr txBox="1"/>
                  <p:nvPr/>
                </p:nvSpPr>
                <p:spPr>
                  <a:xfrm>
                    <a:off x="267420" y="3438063"/>
                    <a:ext cx="3062949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Сведения об акционерах (участниках)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1" name="TextBox 140">
                    <a:hlinkClick r:id="rId10" action="ppaction://hlinksldjump"/>
                  </p:cNvPr>
                  <p:cNvSpPr txBox="1"/>
                  <p:nvPr/>
                </p:nvSpPr>
                <p:spPr>
                  <a:xfrm>
                    <a:off x="274969" y="3736509"/>
                    <a:ext cx="306525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Документы в отношении ЕИО и СДЛ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2" name="TextBox 141">
                    <a:hlinkClick r:id="rId11" action="ppaction://hlinksldjump"/>
                  </p:cNvPr>
                  <p:cNvSpPr txBox="1"/>
                  <p:nvPr/>
                </p:nvSpPr>
                <p:spPr>
                  <a:xfrm>
                    <a:off x="268573" y="4042639"/>
                    <a:ext cx="307938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Иные документы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3" name="TextBox 142">
                    <a:hlinkClick r:id="rId12" action="ppaction://hlinksldjump"/>
                  </p:cNvPr>
                  <p:cNvSpPr txBox="1"/>
                  <p:nvPr/>
                </p:nvSpPr>
                <p:spPr>
                  <a:xfrm>
                    <a:off x="267082" y="4335537"/>
                    <a:ext cx="30904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Направление документов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4" name="TextBox 143">
                    <a:hlinkClick r:id="rId13" action="ppaction://hlinksldjump"/>
                  </p:cNvPr>
                  <p:cNvSpPr txBox="1"/>
                  <p:nvPr/>
                </p:nvSpPr>
                <p:spPr>
                  <a:xfrm>
                    <a:off x="266366" y="4628435"/>
                    <a:ext cx="3066858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500"/>
                      </a:spcAft>
                    </a:pPr>
                    <a:r>
                      <a:rPr lang="ru-RU" sz="1000" dirty="0" smtClean="0">
                        <a:solidFill>
                          <a:srgbClr val="B7B8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Полезные ссылки</a:t>
                    </a:r>
                    <a:endParaRPr lang="ru-RU" sz="1000" dirty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32" name="TextBox 131">
                  <a:hlinkClick r:id="rId14" action="ppaction://hlinksldjump"/>
                </p:cNvPr>
                <p:cNvSpPr txBox="1"/>
                <p:nvPr/>
              </p:nvSpPr>
              <p:spPr>
                <a:xfrm>
                  <a:off x="267420" y="1639868"/>
                  <a:ext cx="30629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1500"/>
                    </a:spcAft>
                  </a:pPr>
                  <a:r>
                    <a:rPr lang="ru-RU" sz="1000" dirty="0" smtClean="0">
                      <a:solidFill>
                        <a:srgbClr val="B7B8B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Заявление (форма 4013)</a:t>
                  </a:r>
                  <a:endParaRPr lang="ru-RU" sz="1000" dirty="0">
                    <a:solidFill>
                      <a:srgbClr val="B7B8B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Овал 132"/>
                <p:cNvSpPr/>
                <p:nvPr/>
              </p:nvSpPr>
              <p:spPr>
                <a:xfrm>
                  <a:off x="83589" y="4404570"/>
                  <a:ext cx="79376" cy="79374"/>
                </a:xfrm>
                <a:prstGeom prst="ellipse">
                  <a:avLst/>
                </a:prstGeom>
                <a:solidFill>
                  <a:srgbClr val="B7B8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0" name="TextBox 129">
                <a:hlinkClick r:id="rId15" action="ppaction://hlinksldjump"/>
              </p:cNvPr>
              <p:cNvSpPr txBox="1"/>
              <p:nvPr/>
            </p:nvSpPr>
            <p:spPr>
              <a:xfrm>
                <a:off x="267420" y="1938227"/>
                <a:ext cx="30629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ru-RU" sz="1000" dirty="0" smtClean="0">
                    <a:solidFill>
                      <a:srgbClr val="B7B8B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Комплект документов</a:t>
                </a:r>
                <a:endParaRPr lang="ru-RU" sz="1000" dirty="0">
                  <a:solidFill>
                    <a:srgbClr val="B7B8B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8" name="Овал 127"/>
            <p:cNvSpPr/>
            <p:nvPr/>
          </p:nvSpPr>
          <p:spPr>
            <a:xfrm>
              <a:off x="83589" y="471185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162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4C8E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0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 Deck_tm12041065_Win32_LW_v2" id="{4F206296-6CCA-437B-ABEB-95E882651B70}" vid="{35168526-4CBB-4325-9C81-5B5C83385FF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72B6A28-7094-4F7C-9CE6-FEFFCFA7E1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17B950-985C-4D79-B0A3-FA5D2FD780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126E60-8824-40C8-9624-5890E719C527}">
  <ds:schemaRefs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1992</Words>
  <Application>Microsoft Office PowerPoint</Application>
  <PresentationFormat>Широкоэкранный</PresentationFormat>
  <Paragraphs>343</Paragraphs>
  <Slides>15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Source Sans Pro</vt:lpstr>
      <vt:lpstr>Times New Roman</vt:lpstr>
      <vt:lpstr>Тема Office</vt:lpstr>
      <vt:lpstr>Acrobat Document</vt:lpstr>
      <vt:lpstr>Лист Microsoft Excel с поддержкой макросов</vt:lpstr>
      <vt:lpstr>Презентация PowerPoint</vt:lpstr>
      <vt:lpstr>Цель</vt:lpstr>
      <vt:lpstr>Презентация PowerPoint</vt:lpstr>
      <vt:lpstr>ПОДГОТОВКА КОМПЛЕКТА ДОКУМЕНТОВ</vt:lpstr>
      <vt:lpstr>ПОДГОТОВКА КОМПЛЕКТА ДОКУМЕНТОВ</vt:lpstr>
      <vt:lpstr>ПОДГОТОВКА КОМПЛЕКТА ДОКУМЕНТОВ</vt:lpstr>
      <vt:lpstr>ПОДГОТОВКА КОМПЛЕКТА ДОКУМЕНТОВ</vt:lpstr>
      <vt:lpstr>ПОДГОТОВКА КОМПЛЕКТА ДОКУМЕНТОВ</vt:lpstr>
      <vt:lpstr>ПОДГОТОВКА КОМПЛЕКТА ДОКУМЕНТОВ</vt:lpstr>
      <vt:lpstr>ПОДГОТОВКА КОМПЛЕКТА ДОКУМЕНТОВ</vt:lpstr>
      <vt:lpstr>ПОДГОТОВКА КОМПЛЕКТА ДОКУМЕНТОВ</vt:lpstr>
      <vt:lpstr>ПОДГОТОВКА КОМПЛЕКТА ДОКУМЕНТОВ</vt:lpstr>
      <vt:lpstr>ПОДГОТОВКА КОМПЛЕКТА ДОКУМЕНТОВ</vt:lpstr>
      <vt:lpstr>НАПРАВЛЕНИЕ ДОКУМЕНТОВ</vt:lpstr>
      <vt:lpstr>ПОЛЕЗНЫЕ ССЫЛКИ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2021-07-29T04:12:45Z</dcterms:created>
  <dcterms:modified xsi:type="dcterms:W3CDTF">2026-06-18T09:54:17Z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